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28803600" cy="43192700"/>
  <p:notesSz cx="6735763" cy="9866313"/>
  <p:embeddedFontLst>
    <p:embeddedFont>
      <p:font typeface="서울한강 장체 B" panose="02020503020101020101" pitchFamily="18" charset="-127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서울남산체 EB" panose="02020503020101020101" pitchFamily="18" charset="-127"/>
      <p:regular r:id="rId21"/>
    </p:embeddedFont>
    <p:embeddedFont>
      <p:font typeface="서울남산체 M" panose="02020503020101020101" pitchFamily="18" charset="-127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EC8CCA"/>
    <a:srgbClr val="FA7AFD"/>
    <a:srgbClr val="F68D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7" d="100"/>
          <a:sy n="17" d="100"/>
        </p:scale>
        <p:origin x="3282" y="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image" Target="../media/image22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3.png"/><Relationship Id="rId2" Type="http://schemas.openxmlformats.org/officeDocument/2006/relationships/image" Target="../media/image4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45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21.png"/><Relationship Id="rId1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7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7.png"/><Relationship Id="rId21" Type="http://schemas.openxmlformats.org/officeDocument/2006/relationships/image" Target="../media/image57.png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17" Type="http://schemas.openxmlformats.org/officeDocument/2006/relationships/image" Target="../media/image53.png"/><Relationship Id="rId2" Type="http://schemas.openxmlformats.org/officeDocument/2006/relationships/image" Target="../media/image4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5" Type="http://schemas.openxmlformats.org/officeDocument/2006/relationships/image" Target="../media/image51.png"/><Relationship Id="rId10" Type="http://schemas.openxmlformats.org/officeDocument/2006/relationships/image" Target="../media/image14.png"/><Relationship Id="rId19" Type="http://schemas.openxmlformats.org/officeDocument/2006/relationships/image" Target="../media/image55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58.png"/><Relationship Id="rId18" Type="http://schemas.openxmlformats.org/officeDocument/2006/relationships/image" Target="../media/image61.png"/><Relationship Id="rId3" Type="http://schemas.openxmlformats.org/officeDocument/2006/relationships/image" Target="../media/image7.png"/><Relationship Id="rId21" Type="http://schemas.openxmlformats.org/officeDocument/2006/relationships/image" Target="../media/image64.png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17" Type="http://schemas.openxmlformats.org/officeDocument/2006/relationships/image" Target="../media/image60.png"/><Relationship Id="rId2" Type="http://schemas.openxmlformats.org/officeDocument/2006/relationships/image" Target="../media/image4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5" Type="http://schemas.openxmlformats.org/officeDocument/2006/relationships/image" Target="../media/image57.png"/><Relationship Id="rId10" Type="http://schemas.openxmlformats.org/officeDocument/2006/relationships/image" Target="../media/image14.png"/><Relationship Id="rId19" Type="http://schemas.openxmlformats.org/officeDocument/2006/relationships/image" Target="../media/image62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5" Type="http://schemas.openxmlformats.org/officeDocument/2006/relationships/image" Target="../media/image24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image" Target="../media/image22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25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21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image" Target="../media/image22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8.png"/><Relationship Id="rId2" Type="http://schemas.openxmlformats.org/officeDocument/2006/relationships/image" Target="../media/image4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2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image" Target="../media/image22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24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21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0.png"/><Relationship Id="rId1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17" Type="http://schemas.openxmlformats.org/officeDocument/2006/relationships/image" Target="../media/image33.png"/><Relationship Id="rId2" Type="http://schemas.openxmlformats.org/officeDocument/2006/relationships/image" Target="../media/image4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5" Type="http://schemas.openxmlformats.org/officeDocument/2006/relationships/image" Target="../media/image31.png"/><Relationship Id="rId10" Type="http://schemas.openxmlformats.org/officeDocument/2006/relationships/image" Target="../media/image14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5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2" Type="http://schemas.openxmlformats.org/officeDocument/2006/relationships/image" Target="../media/image34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5" Type="http://schemas.openxmlformats.org/officeDocument/2006/relationships/image" Target="../media/image24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openxmlformats.org/officeDocument/2006/relationships/image" Target="../media/image22.png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17" Type="http://schemas.openxmlformats.org/officeDocument/2006/relationships/image" Target="../media/image39.png"/><Relationship Id="rId2" Type="http://schemas.openxmlformats.org/officeDocument/2006/relationships/image" Target="../media/image4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24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4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5" Type="http://schemas.openxmlformats.org/officeDocument/2006/relationships/image" Target="../media/image42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0600" y="23291800"/>
            <a:ext cx="30772100" cy="12903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6400" y="26289000"/>
            <a:ext cx="6832600" cy="9994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5577800"/>
            <a:ext cx="6553200" cy="9525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69900" y="32359600"/>
            <a:ext cx="29768800" cy="10452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940800" y="18084800"/>
            <a:ext cx="3149600" cy="139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6713200" y="18084800"/>
            <a:ext cx="3149600" cy="139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71700" y="5613400"/>
            <a:ext cx="8191500" cy="78740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7700" y="-1905000"/>
            <a:ext cx="8902700" cy="84963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4500000">
            <a:off x="23723600" y="4864100"/>
            <a:ext cx="6642100" cy="90043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01400" y="-622300"/>
            <a:ext cx="7505700" cy="7645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5000" y="-2501900"/>
            <a:ext cx="8191500" cy="78740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500000">
            <a:off x="19113500" y="-1498600"/>
            <a:ext cx="4953000" cy="85090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8100000">
            <a:off x="152400" y="1028700"/>
            <a:ext cx="3543300" cy="60833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80100" y="6832600"/>
            <a:ext cx="1727200" cy="16510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802600" y="5054600"/>
            <a:ext cx="2070100" cy="19685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660600" y="7023100"/>
            <a:ext cx="1689100" cy="16256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82100" y="6591300"/>
            <a:ext cx="1155700" cy="11176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640300" y="5118100"/>
            <a:ext cx="1155700" cy="11176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3600000">
            <a:off x="-1028700" y="13563600"/>
            <a:ext cx="2832100" cy="48641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-3720000">
            <a:off x="26822400" y="12471400"/>
            <a:ext cx="2832100" cy="48641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20400" y="4495800"/>
            <a:ext cx="1155700" cy="11176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450800" y="11188700"/>
            <a:ext cx="1155700" cy="11176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50000" y="21602700"/>
            <a:ext cx="16103600" cy="193167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33500" y="13741400"/>
            <a:ext cx="1155700" cy="11176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-4620000">
            <a:off x="7035800" y="31343600"/>
            <a:ext cx="5537200" cy="57785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20400" y="37680900"/>
            <a:ext cx="8636000" cy="2743200"/>
          </a:xfrm>
          <a:prstGeom prst="rect">
            <a:avLst/>
          </a:prstGeom>
        </p:spPr>
      </p:pic>
      <p:grpSp>
        <p:nvGrpSpPr>
          <p:cNvPr id="28" name="Group 2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07300" y="9232900"/>
            <a:ext cx="13589000" cy="1752600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7683500" y="9474200"/>
            <a:ext cx="13436600" cy="1320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7400" b="0" i="0" u="none" strike="noStrike" spc="-100" dirty="0">
                <a:solidFill>
                  <a:srgbClr val="6687AA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Warm April with Family</a:t>
            </a:r>
            <a:endParaRPr lang="en-US" sz="7400" b="0" i="0" u="none" strike="noStrike" spc="-100" dirty="0">
              <a:solidFill>
                <a:srgbClr val="6687AA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73E7CBB-4662-43A4-9F4F-74DF53B03400}"/>
              </a:ext>
            </a:extLst>
          </p:cNvPr>
          <p:cNvSpPr txBox="1"/>
          <p:nvPr/>
        </p:nvSpPr>
        <p:spPr>
          <a:xfrm>
            <a:off x="177598" y="11836400"/>
            <a:ext cx="28803600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5000" b="1" dirty="0">
                <a:ln w="76200">
                  <a:solidFill>
                    <a:schemeClr val="bg1"/>
                  </a:solidFill>
                </a:ln>
                <a:solidFill>
                  <a:srgbClr val="0066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SEOCHOGU </a:t>
            </a:r>
          </a:p>
          <a:p>
            <a:pPr algn="ctr"/>
            <a:r>
              <a:rPr lang="en-US" altLang="ko-KR" sz="25000" b="1" dirty="0">
                <a:ln w="76200">
                  <a:solidFill>
                    <a:schemeClr val="bg1"/>
                  </a:solidFill>
                </a:ln>
                <a:solidFill>
                  <a:srgbClr val="0066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FAMILY CENTER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BC0B197-94DD-94A9-BBF8-D55B93A7BFA2}"/>
              </a:ext>
            </a:extLst>
          </p:cNvPr>
          <p:cNvSpPr txBox="1"/>
          <p:nvPr/>
        </p:nvSpPr>
        <p:spPr>
          <a:xfrm>
            <a:off x="164999" y="19707622"/>
            <a:ext cx="28803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600" b="1" dirty="0">
                <a:ln w="76200">
                  <a:solidFill>
                    <a:schemeClr val="bg1"/>
                  </a:solidFill>
                </a:ln>
                <a:solidFill>
                  <a:srgbClr val="0066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April Program Information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9900" y="32359600"/>
            <a:ext cx="29768800" cy="10452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762000" y="5181600"/>
            <a:ext cx="27279600" cy="33782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1500" y="-4241800"/>
            <a:ext cx="8902700" cy="8496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85400" y="-2387600"/>
            <a:ext cx="7505700" cy="7645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1800" y="-3378200"/>
            <a:ext cx="7632700" cy="7340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100000">
            <a:off x="-990600" y="101600"/>
            <a:ext cx="3543300" cy="6083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69900" y="5257800"/>
            <a:ext cx="2171700" cy="20701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11800" y="-736600"/>
            <a:ext cx="3009900" cy="28702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140000">
            <a:off x="27520900" y="5613400"/>
            <a:ext cx="1879600" cy="18161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74100" y="2133600"/>
            <a:ext cx="1155700" cy="11176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856200" y="2387600"/>
            <a:ext cx="1155700" cy="11176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620000">
            <a:off x="8077200" y="-2438400"/>
            <a:ext cx="2832100" cy="48641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11460000">
            <a:off x="20916900" y="-990600"/>
            <a:ext cx="2832100" cy="48641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55100" y="1358900"/>
            <a:ext cx="1155700" cy="11176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625300" y="3403600"/>
            <a:ext cx="1155700" cy="11176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3860000">
            <a:off x="27393900" y="1816100"/>
            <a:ext cx="2832100" cy="48641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83800" y="39458900"/>
            <a:ext cx="8636000" cy="2743200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7048500" y="16789400"/>
            <a:ext cx="5549900" cy="1143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16116300" y="16827500"/>
            <a:ext cx="5549900" cy="114300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439900" y="21285200"/>
            <a:ext cx="11633200" cy="9779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35300" y="21259800"/>
            <a:ext cx="11633200" cy="977900"/>
          </a:xfrm>
          <a:prstGeom prst="rect">
            <a:avLst/>
          </a:prstGeom>
        </p:spPr>
      </p:pic>
      <p:grpSp>
        <p:nvGrpSpPr>
          <p:cNvPr id="25" name="Group 2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40900" y="9245600"/>
            <a:ext cx="9969500" cy="1727200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10566400" y="9398000"/>
            <a:ext cx="8470900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8000" b="0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M(Mommy)-DAY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613930" y="12725400"/>
            <a:ext cx="7099300" cy="1333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600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Bite of </a:t>
            </a:r>
            <a:r>
              <a:rPr lang="en-US" altLang="ko-KR" sz="660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World</a:t>
            </a:r>
            <a:r>
              <a:rPr lang="en-US" altLang="ko-KR" sz="600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Travel</a:t>
            </a:r>
            <a:endParaRPr lang="ko-KR" sz="6000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30" name="Group 3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31" name="TextBox 31"/>
          <p:cNvSpPr txBox="1"/>
          <p:nvPr/>
        </p:nvSpPr>
        <p:spPr>
          <a:xfrm>
            <a:off x="8064500" y="12763500"/>
            <a:ext cx="12230100" cy="1333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660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Aesthetics of Knots</a:t>
            </a:r>
            <a:endParaRPr lang="ko-KR" sz="6600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4135100" y="12801600"/>
            <a:ext cx="2730500" cy="1358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endParaRPr lang="ja-JP" sz="7600" b="0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7856200" y="12725400"/>
            <a:ext cx="11404600" cy="121480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66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Mom's Hand Recipe</a:t>
            </a:r>
            <a:endParaRPr lang="ko-KR" sz="6600" b="0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781050" y="15456415"/>
            <a:ext cx="9398000" cy="3771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80940"/>
              </a:lnSpc>
            </a:pPr>
            <a:r>
              <a:rPr lang="en-US" altLang="ko-KR" sz="4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Date &amp; time</a:t>
            </a:r>
            <a:r>
              <a:rPr lang="en-US" sz="4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 </a:t>
            </a:r>
            <a:r>
              <a:rPr lang="en-US" sz="4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4/9(Wed) 10:30~12:30</a:t>
            </a:r>
          </a:p>
          <a:p>
            <a:pPr lvl="0" algn="l">
              <a:lnSpc>
                <a:spcPct val="178450"/>
              </a:lnSpc>
            </a:pPr>
            <a:r>
              <a:rPr lang="en-US" altLang="ko-KR" sz="4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Recipient</a:t>
            </a:r>
            <a:r>
              <a:rPr lang="en-US" sz="4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</a:t>
            </a:r>
            <a:r>
              <a:rPr lang="en-US" sz="4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</a:t>
            </a:r>
            <a:r>
              <a:rPr lang="en-US" altLang="ko-KR" sz="4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Mother living in </a:t>
            </a:r>
            <a:r>
              <a:rPr lang="en-US" altLang="ko-KR" sz="40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Seocho-gu</a:t>
            </a:r>
            <a:endParaRPr lang="en-US" altLang="ko-KR" sz="40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78450"/>
              </a:lnSpc>
            </a:pPr>
            <a:r>
              <a:rPr lang="en-US" altLang="ko-KR" sz="4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Content</a:t>
            </a:r>
            <a:r>
              <a:rPr lang="en-US" sz="4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</a:t>
            </a:r>
            <a:r>
              <a:rPr lang="en-US" sz="4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</a:t>
            </a:r>
            <a:r>
              <a:rPr lang="en-US" altLang="ko-KR" sz="4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World Cuisine Program</a:t>
            </a:r>
            <a:endParaRPr lang="ko-KR" sz="40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0007600" y="15331343"/>
            <a:ext cx="9398000" cy="3771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80940"/>
              </a:lnSpc>
            </a:pPr>
            <a:r>
              <a:rPr lang="en-US" altLang="ko-KR" sz="4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Date &amp; time</a:t>
            </a:r>
            <a:r>
              <a:rPr lang="en-US" sz="4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 </a:t>
            </a:r>
            <a:r>
              <a:rPr lang="en-US" sz="4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4/14(</a:t>
            </a:r>
            <a:r>
              <a:rPr lang="en-US" altLang="ko-KR" sz="4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Mon</a:t>
            </a:r>
            <a:r>
              <a:rPr lang="en-US" sz="4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 10:30~12:30</a:t>
            </a:r>
          </a:p>
          <a:p>
            <a:pPr lvl="0" algn="l">
              <a:lnSpc>
                <a:spcPct val="178450"/>
              </a:lnSpc>
            </a:pPr>
            <a:r>
              <a:rPr lang="en-US" altLang="ko-KR" sz="4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Recipient</a:t>
            </a:r>
            <a:r>
              <a:rPr lang="en-US" sz="4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</a:t>
            </a:r>
            <a:r>
              <a:rPr lang="en-US" sz="4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</a:t>
            </a:r>
            <a:r>
              <a:rPr lang="en-US" altLang="ko-KR" sz="4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Mother living in </a:t>
            </a:r>
            <a:r>
              <a:rPr lang="en-US" altLang="ko-KR" sz="40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Seocho-gu</a:t>
            </a:r>
            <a:endParaRPr lang="ko-KR" sz="40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78450"/>
              </a:lnSpc>
            </a:pPr>
            <a:r>
              <a:rPr lang="en-US" altLang="ko-KR" sz="4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Content</a:t>
            </a:r>
            <a:r>
              <a:rPr lang="en-US" sz="4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</a:t>
            </a:r>
            <a:r>
              <a:rPr lang="en-US" sz="4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</a:t>
            </a:r>
            <a:r>
              <a:rPr lang="en-US" altLang="ko-KR" sz="4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Craft Program</a:t>
            </a:r>
            <a:endParaRPr lang="ko-KR" sz="40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9062700" y="15178943"/>
            <a:ext cx="9398000" cy="3771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80940"/>
              </a:lnSpc>
            </a:pPr>
            <a:r>
              <a:rPr lang="en-US" altLang="ko-KR" sz="4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Date &amp; time</a:t>
            </a:r>
            <a:r>
              <a:rPr lang="en-US" sz="4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 </a:t>
            </a:r>
            <a:r>
              <a:rPr lang="en-US" sz="4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4/23(</a:t>
            </a:r>
            <a:r>
              <a:rPr lang="en-US" altLang="ko-KR" sz="4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Wed</a:t>
            </a:r>
            <a:r>
              <a:rPr lang="en-US" sz="4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 10:30~12:30</a:t>
            </a:r>
          </a:p>
          <a:p>
            <a:pPr lvl="0" algn="l">
              <a:lnSpc>
                <a:spcPct val="178450"/>
              </a:lnSpc>
            </a:pPr>
            <a:r>
              <a:rPr lang="en-US" altLang="ko-KR" sz="4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Recipient</a:t>
            </a:r>
            <a:r>
              <a:rPr lang="en-US" sz="4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</a:t>
            </a:r>
            <a:r>
              <a:rPr lang="en-US" sz="4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</a:t>
            </a:r>
            <a:r>
              <a:rPr lang="en-US" altLang="ko-KR" sz="4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Mother living in </a:t>
            </a:r>
            <a:r>
              <a:rPr lang="en-US" altLang="ko-KR" sz="40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Seocho-gu</a:t>
            </a:r>
            <a:r>
              <a:rPr lang="en-US" altLang="ko-KR" sz="4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</a:t>
            </a:r>
            <a:r>
              <a:rPr lang="en-US" altLang="ko-KR" sz="4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Content</a:t>
            </a:r>
            <a:r>
              <a:rPr lang="en-US" sz="4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</a:t>
            </a:r>
            <a:r>
              <a:rPr lang="en-US" sz="4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</a:t>
            </a:r>
            <a:r>
              <a:rPr lang="en-US" altLang="ko-KR" sz="4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Making healthy food for kids</a:t>
            </a:r>
            <a:endParaRPr lang="ko-KR" sz="40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37" name="Group 3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8" name="Group 3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39" name="TextBox 39"/>
          <p:cNvSpPr txBox="1"/>
          <p:nvPr/>
        </p:nvSpPr>
        <p:spPr>
          <a:xfrm>
            <a:off x="15817850" y="35505118"/>
            <a:ext cx="10287000" cy="1092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/>
            <a:r>
              <a:rPr lang="en-US" altLang="ko-KR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Inquiry</a:t>
            </a:r>
            <a:r>
              <a:rPr 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 </a:t>
            </a:r>
          </a:p>
          <a:p>
            <a:pPr lvl="0" algn="l"/>
            <a:r>
              <a:rPr lang="en-US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070-7436-2011(</a:t>
            </a:r>
            <a:r>
              <a:rPr lang="en-US" altLang="ko-KR" sz="61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Hojin</a:t>
            </a:r>
            <a:r>
              <a:rPr lang="en-US" altLang="ko-KR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Cho</a:t>
            </a:r>
            <a:r>
              <a:rPr lang="en-US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</a:t>
            </a:r>
          </a:p>
        </p:txBody>
      </p:sp>
      <p:pic>
        <p:nvPicPr>
          <p:cNvPr id="40" name="Picture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706600" y="35208482"/>
            <a:ext cx="838200" cy="914400"/>
          </a:xfrm>
          <a:prstGeom prst="rect">
            <a:avLst/>
          </a:prstGeom>
        </p:spPr>
      </p:pic>
      <p:grpSp>
        <p:nvGrpSpPr>
          <p:cNvPr id="41" name="Group 4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42" name="TextBox 42"/>
          <p:cNvSpPr txBox="1"/>
          <p:nvPr/>
        </p:nvSpPr>
        <p:spPr>
          <a:xfrm>
            <a:off x="2772376" y="35356800"/>
            <a:ext cx="14897100" cy="1092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/>
            <a:r>
              <a:rPr lang="en-US" altLang="ko-KR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Location</a:t>
            </a:r>
            <a:r>
              <a:rPr 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</a:p>
          <a:p>
            <a:pPr lvl="0" algn="l"/>
            <a:r>
              <a:rPr lang="en-US" altLang="ko-KR" sz="61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</a:t>
            </a:r>
            <a:r>
              <a:rPr lang="en-US" altLang="ko-KR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</a:t>
            </a:r>
            <a:r>
              <a:rPr lang="en-US" altLang="ko-KR" sz="61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Eomma</a:t>
            </a:r>
            <a:r>
              <a:rPr lang="en-US" altLang="ko-KR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Healing Center</a:t>
            </a:r>
            <a:endParaRPr lang="ko-KR" sz="61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pic>
        <p:nvPicPr>
          <p:cNvPr id="43" name="Picture 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01800" y="35135788"/>
            <a:ext cx="838200" cy="914400"/>
          </a:xfrm>
          <a:prstGeom prst="rect">
            <a:avLst/>
          </a:prstGeom>
        </p:spPr>
      </p:pic>
      <p:sp>
        <p:nvSpPr>
          <p:cNvPr id="44" name="TextBox 44"/>
          <p:cNvSpPr txBox="1"/>
          <p:nvPr/>
        </p:nvSpPr>
        <p:spPr>
          <a:xfrm>
            <a:off x="1866899" y="26174700"/>
            <a:ext cx="13554075" cy="1333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Waldorf Parenting Education</a:t>
            </a:r>
            <a:endParaRPr lang="ko-KR" sz="7500" b="0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45" name="Group 4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6" name="Picture 4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13100" y="23241000"/>
            <a:ext cx="9969500" cy="1727200"/>
          </a:xfrm>
          <a:prstGeom prst="rect">
            <a:avLst/>
          </a:prstGeom>
        </p:spPr>
      </p:pic>
      <p:sp>
        <p:nvSpPr>
          <p:cNvPr id="47" name="TextBox 47"/>
          <p:cNvSpPr txBox="1"/>
          <p:nvPr/>
        </p:nvSpPr>
        <p:spPr>
          <a:xfrm>
            <a:off x="4025900" y="23393400"/>
            <a:ext cx="8470900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8000" b="0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P(parents)-DAY</a:t>
            </a:r>
          </a:p>
        </p:txBody>
      </p:sp>
      <p:grpSp>
        <p:nvGrpSpPr>
          <p:cNvPr id="48" name="Group 4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9" name="Group 4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5B5BD320-F57E-4F6C-977B-9DD79A6A4849}"/>
              </a:ext>
            </a:extLst>
          </p:cNvPr>
          <p:cNvGrpSpPr/>
          <p:nvPr/>
        </p:nvGrpSpPr>
        <p:grpSpPr>
          <a:xfrm>
            <a:off x="3225800" y="29108400"/>
            <a:ext cx="838200" cy="4318000"/>
            <a:chOff x="3225800" y="29108400"/>
            <a:chExt cx="838200" cy="4318000"/>
          </a:xfrm>
        </p:grpSpPr>
        <p:pic>
          <p:nvPicPr>
            <p:cNvPr id="51" name="Picture 5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225800" y="30746700"/>
              <a:ext cx="838200" cy="914400"/>
            </a:xfrm>
            <a:prstGeom prst="rect">
              <a:avLst/>
            </a:prstGeom>
          </p:spPr>
        </p:pic>
        <p:grpSp>
          <p:nvGrpSpPr>
            <p:cNvPr id="66" name="그룹 65">
              <a:extLst>
                <a:ext uri="{FF2B5EF4-FFF2-40B4-BE49-F238E27FC236}">
                  <a16:creationId xmlns:a16="http://schemas.microsoft.com/office/drawing/2014/main" id="{F9B4F66B-5B66-4AAE-9691-640D732E75F7}"/>
                </a:ext>
              </a:extLst>
            </p:cNvPr>
            <p:cNvGrpSpPr/>
            <p:nvPr/>
          </p:nvGrpSpPr>
          <p:grpSpPr>
            <a:xfrm>
              <a:off x="3225800" y="29108400"/>
              <a:ext cx="838200" cy="4318000"/>
              <a:chOff x="3225800" y="29108400"/>
              <a:chExt cx="838200" cy="4318000"/>
            </a:xfrm>
          </p:grpSpPr>
          <p:pic>
            <p:nvPicPr>
              <p:cNvPr id="50" name="Picture 50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25800" y="291084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52" name="Picture 52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25800" y="32512000"/>
                <a:ext cx="838200" cy="914400"/>
              </a:xfrm>
              <a:prstGeom prst="rect">
                <a:avLst/>
              </a:prstGeom>
            </p:spPr>
          </p:pic>
        </p:grpSp>
      </p:grpSp>
      <p:sp>
        <p:nvSpPr>
          <p:cNvPr id="53" name="TextBox 53"/>
          <p:cNvSpPr txBox="1"/>
          <p:nvPr/>
        </p:nvSpPr>
        <p:spPr>
          <a:xfrm>
            <a:off x="4375150" y="28854400"/>
            <a:ext cx="14782800" cy="4470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80940"/>
              </a:lnSpc>
            </a:pP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Date &amp; time</a:t>
            </a:r>
            <a:r>
              <a:rPr lang="en-US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</a:t>
            </a:r>
            <a:r>
              <a:rPr lang="en-US" sz="4800" b="0" i="0" u="none" strike="noStrike" dirty="0">
                <a:solidFill>
                  <a:srgbClr val="78787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Every Tuesda</a:t>
            </a:r>
            <a:r>
              <a:rPr lang="en-US" altLang="ko-KR" sz="48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y 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10:30~12:30</a:t>
            </a:r>
          </a:p>
          <a:p>
            <a:pPr lvl="0" algn="l">
              <a:lnSpc>
                <a:spcPct val="180940"/>
              </a:lnSpc>
            </a:pPr>
            <a:r>
              <a:rPr lang="en-US" sz="48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Recipient</a:t>
            </a:r>
            <a:r>
              <a:rPr lang="en-US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</a:t>
            </a:r>
            <a:r>
              <a:rPr lang="en-US" sz="4800" b="0" i="0" u="none" strike="noStrike" spc="-7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Parents living in 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Seocho-gu</a:t>
            </a:r>
            <a:endParaRPr lang="ko-KR" sz="48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0940"/>
              </a:lnSpc>
            </a:pP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Content</a:t>
            </a:r>
            <a:r>
              <a:rPr lang="en-US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 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Waldorf Parenting Education</a:t>
            </a:r>
            <a:endParaRPr lang="ko-KR" sz="48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54" name="Group 5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55" name="TextBox 55"/>
          <p:cNvSpPr txBox="1"/>
          <p:nvPr/>
        </p:nvSpPr>
        <p:spPr>
          <a:xfrm>
            <a:off x="15106650" y="26051577"/>
            <a:ext cx="12230100" cy="1333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Program for Dads</a:t>
            </a:r>
            <a:endParaRPr lang="ko-KR" sz="7500" b="0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56" name="Group 5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7" name="Picture 5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913100" y="23241000"/>
            <a:ext cx="9969500" cy="1727200"/>
          </a:xfrm>
          <a:prstGeom prst="rect">
            <a:avLst/>
          </a:prstGeom>
        </p:spPr>
      </p:pic>
      <p:sp>
        <p:nvSpPr>
          <p:cNvPr id="58" name="TextBox 58"/>
          <p:cNvSpPr txBox="1"/>
          <p:nvPr/>
        </p:nvSpPr>
        <p:spPr>
          <a:xfrm>
            <a:off x="16725900" y="23393400"/>
            <a:ext cx="8470900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8000" b="0" i="0" u="none" strike="noStrike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D(Daddy)-Day</a:t>
            </a:r>
          </a:p>
        </p:txBody>
      </p:sp>
      <p:grpSp>
        <p:nvGrpSpPr>
          <p:cNvPr id="59" name="Group 5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60" name="Group 6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64" name="TextBox 64"/>
          <p:cNvSpPr txBox="1"/>
          <p:nvPr/>
        </p:nvSpPr>
        <p:spPr>
          <a:xfrm>
            <a:off x="17729200" y="28792034"/>
            <a:ext cx="14782800" cy="4470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80940"/>
              </a:lnSpc>
            </a:pP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Date &amp; time</a:t>
            </a:r>
            <a:r>
              <a:rPr lang="en-US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</a:t>
            </a:r>
            <a:r>
              <a:rPr lang="en-US" sz="4800" b="0" i="0" u="none" strike="noStrike" dirty="0">
                <a:solidFill>
                  <a:srgbClr val="78787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4/19 10:00~12:00</a:t>
            </a:r>
          </a:p>
          <a:p>
            <a:pPr lvl="0" algn="l">
              <a:lnSpc>
                <a:spcPct val="180940"/>
              </a:lnSpc>
            </a:pPr>
            <a:r>
              <a:rPr lang="en-US" sz="48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Recipient</a:t>
            </a:r>
            <a:r>
              <a:rPr lang="en-US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 </a:t>
            </a:r>
            <a:r>
              <a:rPr lang="en-US" altLang="ko-KR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Father living in </a:t>
            </a:r>
            <a:r>
              <a:rPr lang="en-US" altLang="ko-KR" sz="4800" b="0" i="0" u="none" strike="noStrike" spc="-300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Seocho-gu</a:t>
            </a:r>
            <a:endParaRPr lang="ko-KR" sz="4800" b="0" i="0" u="none" strike="noStrike" spc="-300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0940"/>
              </a:lnSpc>
            </a:pP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Content</a:t>
            </a:r>
            <a:r>
              <a:rPr lang="en-US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 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Program for Dads</a:t>
            </a:r>
            <a:endParaRPr lang="ko-KR" sz="48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B28DC6E7-2555-4DAB-9295-3E2A8A67800D}"/>
              </a:ext>
            </a:extLst>
          </p:cNvPr>
          <p:cNvGrpSpPr/>
          <p:nvPr/>
        </p:nvGrpSpPr>
        <p:grpSpPr>
          <a:xfrm>
            <a:off x="16510000" y="29145366"/>
            <a:ext cx="838200" cy="4318000"/>
            <a:chOff x="3225800" y="29108400"/>
            <a:chExt cx="838200" cy="4318000"/>
          </a:xfrm>
        </p:grpSpPr>
        <p:pic>
          <p:nvPicPr>
            <p:cNvPr id="72" name="Picture 51">
              <a:extLst>
                <a:ext uri="{FF2B5EF4-FFF2-40B4-BE49-F238E27FC236}">
                  <a16:creationId xmlns:a16="http://schemas.microsoft.com/office/drawing/2014/main" id="{323B9609-6391-4299-9DD8-51F30EF6B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225800" y="30746700"/>
              <a:ext cx="838200" cy="914400"/>
            </a:xfrm>
            <a:prstGeom prst="rect">
              <a:avLst/>
            </a:prstGeom>
          </p:spPr>
        </p:pic>
        <p:grpSp>
          <p:nvGrpSpPr>
            <p:cNvPr id="73" name="그룹 72">
              <a:extLst>
                <a:ext uri="{FF2B5EF4-FFF2-40B4-BE49-F238E27FC236}">
                  <a16:creationId xmlns:a16="http://schemas.microsoft.com/office/drawing/2014/main" id="{551E6C66-947B-49C1-B1AE-44CA7CAF8AF1}"/>
                </a:ext>
              </a:extLst>
            </p:cNvPr>
            <p:cNvGrpSpPr/>
            <p:nvPr/>
          </p:nvGrpSpPr>
          <p:grpSpPr>
            <a:xfrm>
              <a:off x="3225800" y="29108400"/>
              <a:ext cx="838200" cy="4318000"/>
              <a:chOff x="3225800" y="29108400"/>
              <a:chExt cx="838200" cy="4318000"/>
            </a:xfrm>
          </p:grpSpPr>
          <p:pic>
            <p:nvPicPr>
              <p:cNvPr id="74" name="Picture 50">
                <a:extLst>
                  <a:ext uri="{FF2B5EF4-FFF2-40B4-BE49-F238E27FC236}">
                    <a16:creationId xmlns:a16="http://schemas.microsoft.com/office/drawing/2014/main" id="{26A7F28F-E63D-4A8B-8E5E-459AE20094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25800" y="291084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75" name="Picture 52">
                <a:extLst>
                  <a:ext uri="{FF2B5EF4-FFF2-40B4-BE49-F238E27FC236}">
                    <a16:creationId xmlns:a16="http://schemas.microsoft.com/office/drawing/2014/main" id="{1805C836-2878-437B-9EF9-9A5987D59B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25800" y="32512000"/>
                <a:ext cx="838200" cy="914400"/>
              </a:xfrm>
              <a:prstGeom prst="rect">
                <a:avLst/>
              </a:prstGeom>
            </p:spPr>
          </p:pic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AB36BF9-3AAF-1D72-A306-1950F04E9027}"/>
              </a:ext>
            </a:extLst>
          </p:cNvPr>
          <p:cNvSpPr txBox="1"/>
          <p:nvPr/>
        </p:nvSpPr>
        <p:spPr>
          <a:xfrm>
            <a:off x="0" y="4535207"/>
            <a:ext cx="29768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400" b="1" spc="-600" dirty="0" err="1">
                <a:ln w="76200">
                  <a:solidFill>
                    <a:schemeClr val="bg1"/>
                  </a:solidFill>
                </a:ln>
                <a:solidFill>
                  <a:srgbClr val="EC8CCA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</a:t>
            </a:r>
            <a:r>
              <a:rPr lang="en-US" altLang="ko-KR" sz="14400" b="1" spc="-600" dirty="0">
                <a:ln w="76200">
                  <a:solidFill>
                    <a:schemeClr val="bg1"/>
                  </a:solidFill>
                </a:ln>
                <a:solidFill>
                  <a:srgbClr val="EC8CCA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</a:t>
            </a:r>
            <a:r>
              <a:rPr lang="en-US" altLang="ko-KR" sz="14400" b="1" spc="-600" dirty="0" err="1">
                <a:ln w="76200">
                  <a:solidFill>
                    <a:schemeClr val="bg1"/>
                  </a:solidFill>
                </a:ln>
                <a:solidFill>
                  <a:srgbClr val="EC8CCA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Eomma</a:t>
            </a:r>
            <a:r>
              <a:rPr lang="en-US" altLang="ko-KR" sz="14400" b="1" spc="-600" dirty="0">
                <a:ln w="76200">
                  <a:solidFill>
                    <a:schemeClr val="bg1"/>
                  </a:solidFill>
                </a:ln>
                <a:solidFill>
                  <a:srgbClr val="EC8CCA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Healing Center</a:t>
            </a:r>
          </a:p>
          <a:p>
            <a:pPr algn="ctr"/>
            <a:r>
              <a:rPr lang="en-US" altLang="ko-KR" sz="14400" b="1" spc="-600" dirty="0">
                <a:ln w="76200">
                  <a:solidFill>
                    <a:schemeClr val="bg1"/>
                  </a:solidFill>
                </a:ln>
                <a:solidFill>
                  <a:srgbClr val="EC8CCA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(Center 3)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9900" y="32359600"/>
            <a:ext cx="29768800" cy="10452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500" y="-4241800"/>
            <a:ext cx="8902700" cy="849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5400" y="-2387600"/>
            <a:ext cx="7505700" cy="764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1800" y="-3378200"/>
            <a:ext cx="7632700" cy="7340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100000">
            <a:off x="-990600" y="101600"/>
            <a:ext cx="3543300" cy="60833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69900" y="5257800"/>
            <a:ext cx="2171700" cy="20701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11800" y="-736600"/>
            <a:ext cx="3009900" cy="2870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140000">
            <a:off x="27520900" y="5613400"/>
            <a:ext cx="1879600" cy="1816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4100" y="2133600"/>
            <a:ext cx="1155700" cy="11176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56200" y="2387600"/>
            <a:ext cx="1155700" cy="11176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620000">
            <a:off x="8077200" y="-2438400"/>
            <a:ext cx="2832100" cy="48641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11460000">
            <a:off x="20916900" y="-990600"/>
            <a:ext cx="2832100" cy="48641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55100" y="1358900"/>
            <a:ext cx="1155700" cy="11176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25300" y="3403600"/>
            <a:ext cx="1155700" cy="11176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860000">
            <a:off x="27393900" y="1816100"/>
            <a:ext cx="2832100" cy="48641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83800" y="39535100"/>
            <a:ext cx="8636000" cy="2743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alphaModFix amt="80000"/>
          </a:blip>
          <a:stretch>
            <a:fillRect/>
          </a:stretch>
        </p:blipFill>
        <p:spPr>
          <a:xfrm>
            <a:off x="762000" y="6007100"/>
            <a:ext cx="27279600" cy="32677100"/>
          </a:xfrm>
          <a:prstGeom prst="rect">
            <a:avLst/>
          </a:prstGeom>
        </p:spPr>
      </p:pic>
      <p:graphicFrame>
        <p:nvGraphicFramePr>
          <p:cNvPr id="19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090057"/>
              </p:ext>
            </p:extLst>
          </p:nvPr>
        </p:nvGraphicFramePr>
        <p:xfrm>
          <a:off x="1524000" y="8826500"/>
          <a:ext cx="25755600" cy="28917646"/>
        </p:xfrm>
        <a:graphic>
          <a:graphicData uri="http://schemas.openxmlformats.org/drawingml/2006/table">
            <a:tbl>
              <a:tblPr/>
              <a:tblGrid>
                <a:gridCol w="3390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11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7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1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92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82700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altLang="ko-KR" sz="5400" b="1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Program name</a:t>
                      </a:r>
                      <a:endParaRPr lang="en-US" sz="11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FC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altLang="ko-KR" sz="5400" b="1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Program</a:t>
                      </a:r>
                      <a:endParaRPr lang="en-US" sz="11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FC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5400" b="1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Recipient</a:t>
                      </a:r>
                      <a:endParaRPr lang="en-US" sz="11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FC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altLang="ko-KR" sz="5400" b="1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Content</a:t>
                      </a:r>
                      <a:endParaRPr lang="en-US" sz="11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FC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5400" b="1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Application Method</a:t>
                      </a:r>
                      <a:endParaRPr lang="en-US" sz="11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FC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altLang="ko-KR" sz="5400" b="1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Inquiry</a:t>
                      </a:r>
                    </a:p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4400" b="1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(</a:t>
                      </a:r>
                      <a:r>
                        <a:rPr lang="en-US" altLang="ko-KR" sz="4400" b="1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Person in Charge</a:t>
                      </a:r>
                      <a:r>
                        <a:rPr lang="en-US" sz="4400" b="1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)</a:t>
                      </a:r>
                      <a:endParaRPr lang="en-US" sz="44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F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4600"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altLang="ko-KR" sz="40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Korean Class</a:t>
                      </a:r>
                      <a:endParaRPr lang="ko-KR" sz="4000" b="0" i="0" u="none" strike="noStrike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Korean for Adult</a:t>
                      </a:r>
                      <a:endParaRPr lang="en-US" sz="10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fr-FR" altLang="ko-KR" sz="40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Marriage immigrants, foreigners, international students, etc.</a:t>
                      </a:r>
                      <a:endParaRPr lang="ko-KR" sz="4000" b="0" i="0" u="none" strike="noStrike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altLang="ko-KR" sz="40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Beginner class, intermediate class, </a:t>
                      </a:r>
                      <a:r>
                        <a:rPr lang="en-US" altLang="ko-KR" sz="4000" b="0" i="0" u="none" strike="noStrike" dirty="0" err="1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Topik</a:t>
                      </a:r>
                      <a:r>
                        <a:rPr lang="en-US" altLang="ko-KR" sz="40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 class, conversation class</a:t>
                      </a:r>
                      <a:endParaRPr lang="ko-KR" sz="4000" b="0" i="0" u="none" strike="noStrike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altLang="ko-KR" sz="40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After applying by phone</a:t>
                      </a:r>
                    </a:p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altLang="ko-KR" sz="40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Submit Google Form</a:t>
                      </a:r>
                      <a:endParaRPr lang="ko-KR" sz="4000" b="0" i="0" u="none" strike="noStrike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4000" b="0" i="0" u="none" strike="noStrike" spc="-400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070-7456-2415</a:t>
                      </a:r>
                      <a:endParaRPr lang="en-US" sz="10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  <a:p>
                      <a:pPr lvl="0" algn="ctr">
                        <a:lnSpc>
                          <a:spcPct val="91714"/>
                        </a:lnSpc>
                      </a:pPr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(</a:t>
                      </a:r>
                      <a:r>
                        <a:rPr lang="en-US" altLang="ko-KR" sz="40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Ye-</a:t>
                      </a:r>
                      <a:r>
                        <a:rPr lang="en-US" altLang="ko-KR" sz="4000" b="0" i="0" u="none" strike="noStrike" dirty="0" err="1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seung</a:t>
                      </a:r>
                      <a:r>
                        <a:rPr lang="en-US" altLang="ko-KR" sz="40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 Jeong</a:t>
                      </a:r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)</a:t>
                      </a: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4600">
                <a:tc vMerge="1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altLang="ko-KR" sz="40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Korean for Children</a:t>
                      </a:r>
                      <a:endParaRPr lang="en-US" altLang="ko-KR" sz="10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altLang="ko-KR" sz="40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Multicultural children</a:t>
                      </a:r>
                      <a:endParaRPr lang="en-US" sz="10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Korean for children ages 6-8</a:t>
                      </a:r>
                      <a:endParaRPr lang="ko-KR" sz="4000" b="0" i="0" u="none" strike="noStrike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69200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altLang="ko-KR" sz="4000" b="0" i="0" u="none" strike="noStrike" dirty="0" err="1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Dahan</a:t>
                      </a:r>
                      <a:endParaRPr lang="en-US" sz="10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altLang="ko-KR" sz="4000" b="0" i="0" u="none" strike="noStrike" spc="-200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Multicultural understanding education, puppet show to improve multicultural awareness</a:t>
                      </a:r>
                      <a:endParaRPr lang="ko-KR" sz="4000" b="0" i="0" u="none" strike="noStrike" spc="-200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altLang="ko-KR" sz="40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Institutions (kindergartens, elementary schools, etc.)</a:t>
                      </a:r>
                      <a:endParaRPr lang="en-US" sz="4000" b="0" i="0" u="none" strike="noStrike" spc="-300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altLang="ko-KR" sz="40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Cultural understanding education and puppet shows by country</a:t>
                      </a:r>
                      <a:endParaRPr lang="en-US" altLang="ko-KR" sz="10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4000" b="0" i="0" u="none" strike="noStrike" spc="-400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070-7477-2406</a:t>
                      </a:r>
                      <a:endParaRPr lang="en-US" sz="10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  <a:p>
                      <a:pPr lvl="0" algn="ctr">
                        <a:lnSpc>
                          <a:spcPct val="91714"/>
                        </a:lnSpc>
                      </a:pPr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(</a:t>
                      </a:r>
                      <a:r>
                        <a:rPr lang="en-US" altLang="ko-KR" sz="4000" b="0" i="0" u="none" strike="noStrike" dirty="0" err="1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Haeun</a:t>
                      </a:r>
                      <a:r>
                        <a:rPr lang="en-US" altLang="ko-KR" sz="40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 Seo</a:t>
                      </a:r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)</a:t>
                      </a: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4600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altLang="ko-KR" sz="40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Multicultural Family Children’s Language Development Support Project</a:t>
                      </a:r>
                      <a:endParaRPr lang="ko-KR" sz="4000" b="0" i="0" u="none" strike="noStrike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altLang="ko-KR" sz="40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Language Development Support Project</a:t>
                      </a:r>
                      <a:endParaRPr lang="en-US" sz="10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altLang="ko-KR" sz="40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Children of multicultural families under 12 years old</a:t>
                      </a:r>
                      <a:endParaRPr lang="ko-KR" sz="4000" b="0" i="0" u="none" strike="noStrike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altLang="ko-KR" sz="40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Language assessment, language facilitation education, parent counseling and education</a:t>
                      </a:r>
                      <a:endParaRPr lang="ko-KR" sz="4000" b="0" i="0" u="none" strike="noStrike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altLang="ko-KR" sz="40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Phone call or visit the center</a:t>
                      </a:r>
                      <a:endParaRPr lang="en-US" sz="10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4000" b="0" i="0" u="none" strike="noStrike" spc="-300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070-7436-2423</a:t>
                      </a:r>
                      <a:endParaRPr lang="en-US" sz="10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  <a:p>
                      <a:pPr lvl="0" algn="ctr">
                        <a:lnSpc>
                          <a:spcPct val="91714"/>
                        </a:lnSpc>
                      </a:pPr>
                      <a:r>
                        <a:rPr lang="en-US" sz="4000" b="0" i="0" u="none" strike="noStrike" spc="-300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(</a:t>
                      </a:r>
                      <a:r>
                        <a:rPr lang="en-US" altLang="ko-KR" sz="4000" b="0" i="0" u="none" strike="noStrike" spc="-300" dirty="0" err="1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Mijin</a:t>
                      </a:r>
                      <a:r>
                        <a:rPr lang="en-US" altLang="ko-KR" sz="4000" b="0" i="0" u="none" strike="noStrike" spc="-300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 Heo</a:t>
                      </a:r>
                      <a:r>
                        <a:rPr lang="en-US" sz="4000" b="0" i="0" u="none" strike="noStrike" spc="-300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)</a:t>
                      </a: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4600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altLang="ko-KR" sz="40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Marriage Immigrant Interpretation and Translation Service Support</a:t>
                      </a:r>
                      <a:endParaRPr lang="ko-KR" sz="4000" b="0" i="0" u="none" strike="noStrike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altLang="ko-KR" sz="40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Interpretation and Translation Service Support</a:t>
                      </a:r>
                      <a:endParaRPr lang="en-US" sz="10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altLang="ko-KR" sz="40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Interpreting, translation, and information provision</a:t>
                      </a:r>
                      <a:endParaRPr lang="ko-KR" sz="4000" b="0" i="0" u="none" strike="noStrike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altLang="ko-KR" sz="40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Multicultural families, foreigners, refugee families, related organizations, etc.</a:t>
                      </a:r>
                      <a:endParaRPr lang="ko-KR" sz="4000" b="0" i="0" u="none" strike="noStrike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altLang="ko-KR" sz="40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Phone call, visit the center, or email</a:t>
                      </a:r>
                      <a:endParaRPr lang="ko-KR" sz="4000" b="0" i="0" u="none" strike="noStrike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4000" b="0" i="0" u="none" strike="noStrike" spc="-300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070-7436-2012</a:t>
                      </a:r>
                      <a:endParaRPr lang="en-US" sz="10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  <a:p>
                      <a:pPr lvl="0" algn="ctr">
                        <a:lnSpc>
                          <a:spcPct val="91714"/>
                        </a:lnSpc>
                      </a:pPr>
                      <a:r>
                        <a:rPr lang="en-US" sz="4000" b="0" i="0" u="none" strike="noStrike" spc="-300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(</a:t>
                      </a:r>
                      <a:r>
                        <a:rPr lang="en-US" altLang="ko-KR" sz="4000" b="0" i="0" u="none" strike="noStrike" spc="-300" dirty="0" err="1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Yuna</a:t>
                      </a:r>
                      <a:r>
                        <a:rPr lang="en-US" altLang="ko-KR" sz="4000" b="0" i="0" u="none" strike="noStrike" spc="-300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 Kim</a:t>
                      </a:r>
                      <a:r>
                        <a:rPr lang="en-US" sz="4000" b="0" i="0" u="none" strike="noStrike" spc="-300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)</a:t>
                      </a: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84600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altLang="ko-KR" sz="40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Ongoing counseling</a:t>
                      </a:r>
                      <a:endParaRPr lang="en-US" sz="10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altLang="ko-KR" sz="40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Family Counseling Support Project</a:t>
                      </a:r>
                      <a:endParaRPr lang="en-US" sz="10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altLang="ko-KR" sz="40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Individual, family, couples counseling</a:t>
                      </a:r>
                      <a:endParaRPr lang="ko-KR" sz="4000" b="0" i="0" u="none" strike="noStrike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altLang="ko-KR" sz="40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Anyone who wants counseling</a:t>
                      </a:r>
                      <a:endParaRPr lang="ko-KR" sz="4000" b="0" i="0" u="none" strike="noStrike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altLang="ko-KR" sz="40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Phone call</a:t>
                      </a:r>
                      <a:endParaRPr lang="en-US" sz="10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4000" b="0" i="0" u="none" strike="noStrike" spc="-300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070-7477-2410</a:t>
                      </a:r>
                      <a:endParaRPr lang="en-US" sz="10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  <a:p>
                      <a:pPr lvl="0" algn="ctr">
                        <a:lnSpc>
                          <a:spcPct val="91714"/>
                        </a:lnSpc>
                      </a:pPr>
                      <a:r>
                        <a:rPr lang="en-US" sz="4000" b="0" i="0" u="none" strike="noStrike" spc="-300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(</a:t>
                      </a:r>
                      <a:r>
                        <a:rPr lang="en-US" altLang="ko-KR" sz="4000" b="0" i="0" u="none" strike="noStrike" spc="-300" dirty="0" err="1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Jeongeum</a:t>
                      </a:r>
                      <a:r>
                        <a:rPr lang="en-US" altLang="ko-KR" sz="4000" b="0" i="0" u="none" strike="noStrike" spc="-300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 Kim</a:t>
                      </a:r>
                      <a:r>
                        <a:rPr lang="en-US" sz="4000" b="0" i="0" u="none" strike="noStrike" spc="-300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)</a:t>
                      </a: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0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37579300"/>
            <a:ext cx="17284700" cy="13970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544691" y="37757227"/>
            <a:ext cx="17284700" cy="1397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55C4523-58B7-4642-A1EE-A35C35A51EDF}"/>
              </a:ext>
            </a:extLst>
          </p:cNvPr>
          <p:cNvSpPr txBox="1"/>
          <p:nvPr/>
        </p:nvSpPr>
        <p:spPr>
          <a:xfrm>
            <a:off x="-204901" y="2480658"/>
            <a:ext cx="2976880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7300" b="1" spc="-600" dirty="0">
                <a:ln w="76200">
                  <a:solidFill>
                    <a:schemeClr val="bg1"/>
                  </a:solidFill>
                </a:ln>
                <a:solidFill>
                  <a:srgbClr val="0066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Permanent Program Recruitment Information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5600" y="33197799"/>
            <a:ext cx="29768800" cy="10452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500" y="-4241800"/>
            <a:ext cx="8902700" cy="849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5400" y="-2387600"/>
            <a:ext cx="7505700" cy="764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1800" y="-3378200"/>
            <a:ext cx="7632700" cy="7340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100000">
            <a:off x="-990600" y="101600"/>
            <a:ext cx="3543300" cy="60833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69900" y="5257800"/>
            <a:ext cx="2171700" cy="20701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11800" y="-736600"/>
            <a:ext cx="3009900" cy="2870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140000">
            <a:off x="27520900" y="5613400"/>
            <a:ext cx="1879600" cy="1816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4100" y="2133600"/>
            <a:ext cx="1155700" cy="11176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56200" y="2387600"/>
            <a:ext cx="1155700" cy="11176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620000">
            <a:off x="8077200" y="-2438400"/>
            <a:ext cx="2832100" cy="48641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11460000">
            <a:off x="20916900" y="-990600"/>
            <a:ext cx="2832100" cy="48641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55100" y="1358900"/>
            <a:ext cx="1155700" cy="11176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25300" y="3403600"/>
            <a:ext cx="1155700" cy="11176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860000">
            <a:off x="27393900" y="1816100"/>
            <a:ext cx="2832100" cy="48641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83800" y="39535100"/>
            <a:ext cx="8636000" cy="2743200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13">
            <a:alphaModFix amt="80000"/>
          </a:blip>
          <a:stretch>
            <a:fillRect/>
          </a:stretch>
        </p:blipFill>
        <p:spPr>
          <a:xfrm>
            <a:off x="762000" y="13576300"/>
            <a:ext cx="27279600" cy="240030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98141" y="28317053"/>
            <a:ext cx="2108200" cy="2108200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97200" y="14866640"/>
            <a:ext cx="1422400" cy="1422400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4943733" y="14922500"/>
            <a:ext cx="6972300" cy="1193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82600"/>
              </a:lnSpc>
            </a:pPr>
            <a:r>
              <a:rPr lang="en-US" sz="6800" b="0" i="0" u="none" strike="noStrike" spc="-700" dirty="0" err="1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seochohfsc</a:t>
            </a:r>
            <a:endParaRPr lang="en-US" sz="6800" b="0" i="0" u="none" strike="noStrike" spc="-700" dirty="0">
              <a:solidFill>
                <a:srgbClr val="000000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84351" y="16760911"/>
            <a:ext cx="2095500" cy="20955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17900" y="19825043"/>
            <a:ext cx="901700" cy="9017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57632" y="21856700"/>
            <a:ext cx="901700" cy="901700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4357731" y="16669264"/>
            <a:ext cx="9912349" cy="6870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/>
            <a:r>
              <a:rPr lang="en-US" altLang="ko-KR" sz="4000" b="1" i="0" u="none" strike="noStrike" spc="-500" dirty="0" err="1">
                <a:solidFill>
                  <a:srgbClr val="FF9D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Seocho-gu</a:t>
            </a:r>
            <a:r>
              <a:rPr lang="en-US" altLang="ko-KR" sz="4000" b="1" i="0" u="none" strike="noStrike" spc="-500" dirty="0">
                <a:solidFill>
                  <a:srgbClr val="FF9D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Family Center (Headquarters) </a:t>
            </a:r>
          </a:p>
          <a:p>
            <a:pPr lvl="0" algn="l"/>
            <a:r>
              <a:rPr lang="en-US" sz="40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: </a:t>
            </a:r>
            <a:r>
              <a:rPr lang="en-US" sz="4000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F</a:t>
            </a:r>
            <a:r>
              <a:rPr lang="en-US" altLang="ko-KR" sz="40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amily education, family culture, child care</a:t>
            </a:r>
            <a:r>
              <a:rPr lang="en-US" sz="40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</a:t>
            </a:r>
          </a:p>
          <a:p>
            <a:pPr lvl="0" algn="l"/>
            <a:endParaRPr lang="en-US" sz="4000" b="0" i="0" u="none" strike="noStrike" spc="-500" dirty="0">
              <a:solidFill>
                <a:srgbClr val="000000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/>
            <a:endParaRPr lang="en-US" sz="4000" spc="-500" dirty="0">
              <a:solidFill>
                <a:srgbClr val="000000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/>
            <a:endParaRPr lang="en-US" sz="4000" b="0" i="0" u="none" strike="noStrike" spc="-500" dirty="0">
              <a:solidFill>
                <a:srgbClr val="000000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/>
            <a:r>
              <a:rPr lang="en-US" sz="40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 </a:t>
            </a:r>
            <a:r>
              <a:rPr lang="en-US" altLang="ko-KR" sz="40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▷ Operation on Weekdays 9:00~18:00</a:t>
            </a:r>
            <a:endParaRPr lang="en-US" sz="4000" b="0" i="0" u="none" strike="noStrike" spc="-500" dirty="0">
              <a:solidFill>
                <a:srgbClr val="000000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/>
            <a:r>
              <a:rPr lang="en-US" sz="40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   </a:t>
            </a:r>
            <a:r>
              <a:rPr lang="en-US" sz="3600" b="0" i="0" u="none" strike="noStrike" spc="-400" dirty="0">
                <a:solidFill>
                  <a:srgbClr val="E21212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※  </a:t>
            </a:r>
            <a:r>
              <a:rPr lang="en-US" altLang="ko-KR" sz="3600" b="0" i="0" u="none" strike="noStrike" spc="-400" dirty="0">
                <a:solidFill>
                  <a:srgbClr val="E21212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Closed on weekends and public holidays</a:t>
            </a:r>
          </a:p>
          <a:p>
            <a:pPr lvl="0" algn="l"/>
            <a:endParaRPr lang="ko-KR" sz="4000" b="0" i="0" u="none" strike="noStrike" spc="-400" dirty="0">
              <a:solidFill>
                <a:srgbClr val="E21212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/>
            <a:r>
              <a:rPr lang="en-US" sz="40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 </a:t>
            </a:r>
            <a:r>
              <a:rPr lang="en-US" altLang="ko-KR" sz="40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10-20 </a:t>
            </a:r>
            <a:r>
              <a:rPr lang="en-US" altLang="ko-KR" sz="4000" b="0" i="0" u="none" strike="noStrike" spc="-500" dirty="0" err="1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Bangbae-ro</a:t>
            </a:r>
            <a:r>
              <a:rPr lang="en-US" altLang="ko-KR" sz="40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10-gil, </a:t>
            </a:r>
            <a:r>
              <a:rPr lang="en-US" altLang="ko-KR" sz="4000" b="0" i="0" u="none" strike="noStrike" spc="-500" dirty="0" err="1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</a:t>
            </a:r>
            <a:r>
              <a:rPr lang="en-US" altLang="ko-KR" sz="40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</a:t>
            </a:r>
          </a:p>
          <a:p>
            <a:pPr lvl="0" algn="l"/>
            <a:r>
              <a:rPr lang="en-US" altLang="ko-KR" sz="4000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</a:t>
            </a:r>
            <a:r>
              <a:rPr lang="en-US" altLang="ko-KR" sz="40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District, Seoul, 4-5 </a:t>
            </a:r>
            <a:r>
              <a:rPr lang="en-US" altLang="ko-KR" sz="4000" b="0" i="0" u="none" strike="noStrike" spc="-500" dirty="0" err="1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flr</a:t>
            </a:r>
            <a:r>
              <a:rPr lang="en-US" altLang="ko-KR" sz="40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. </a:t>
            </a:r>
          </a:p>
          <a:p>
            <a:pPr lvl="0" algn="l"/>
            <a:r>
              <a:rPr lang="en-US" sz="40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     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283200" y="22948900"/>
            <a:ext cx="5676900" cy="927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5200" b="0" i="0" u="none" strike="noStrike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☎02-576-2852</a:t>
            </a:r>
          </a:p>
        </p:txBody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455900" y="16725900"/>
            <a:ext cx="2108200" cy="210820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764000" y="19767550"/>
            <a:ext cx="901700" cy="9017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823038" y="21612311"/>
            <a:ext cx="901700" cy="901700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17894300" y="16840200"/>
            <a:ext cx="10334970" cy="58547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/>
            <a:r>
              <a:rPr lang="en-US" altLang="ko-KR" sz="4000" b="1" i="0" u="none" strike="noStrike" spc="-500" dirty="0" err="1">
                <a:solidFill>
                  <a:srgbClr val="FF9D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Yangjae</a:t>
            </a:r>
            <a:r>
              <a:rPr lang="en-US" altLang="ko-KR" sz="4000" b="1" i="0" u="none" strike="noStrike" spc="-500" dirty="0">
                <a:solidFill>
                  <a:srgbClr val="FF9D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Counseling Center (Center  1)</a:t>
            </a:r>
          </a:p>
          <a:p>
            <a:pPr lvl="0" algn="l"/>
            <a:r>
              <a:rPr lang="en-US" sz="40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: </a:t>
            </a:r>
            <a:r>
              <a:rPr lang="en-US" altLang="ko-KR" sz="40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Counseling/language development center for </a:t>
            </a:r>
            <a:r>
              <a:rPr lang="en-US" altLang="ko-KR" sz="4000" b="0" i="0" u="none" strike="noStrike" spc="-500" dirty="0" err="1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Seocho-gu</a:t>
            </a:r>
            <a:r>
              <a:rPr lang="en-US" altLang="ko-KR" sz="40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families</a:t>
            </a:r>
            <a:endParaRPr lang="ko-KR" sz="4000" b="0" i="0" u="none" strike="noStrike" spc="-500" dirty="0">
              <a:solidFill>
                <a:srgbClr val="000000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/>
            <a:r>
              <a:rPr lang="en-US" sz="40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</a:t>
            </a:r>
          </a:p>
          <a:p>
            <a:pPr lvl="0" algn="l"/>
            <a:r>
              <a:rPr lang="en-US" sz="40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</a:t>
            </a:r>
          </a:p>
          <a:p>
            <a:pPr lvl="0" algn="l"/>
            <a:r>
              <a:rPr lang="en-US" sz="40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</a:t>
            </a:r>
            <a:r>
              <a:rPr lang="en-US" altLang="ko-KR" sz="40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Operation on Weekdays 9:00~20:00</a:t>
            </a:r>
            <a:endParaRPr lang="ko-KR" sz="4000" b="0" i="0" u="none" strike="noStrike" spc="-500" dirty="0">
              <a:solidFill>
                <a:srgbClr val="000000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/>
            <a:r>
              <a:rPr lang="en-US" sz="40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     </a:t>
            </a:r>
            <a:r>
              <a:rPr lang="en-US" sz="3200" b="0" i="0" u="none" strike="noStrike" spc="-400" dirty="0">
                <a:solidFill>
                  <a:srgbClr val="E21212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※ </a:t>
            </a:r>
            <a:r>
              <a:rPr lang="en-US" altLang="ko-KR" sz="3200" b="0" i="0" u="none" strike="noStrike" spc="-400" dirty="0">
                <a:solidFill>
                  <a:srgbClr val="E21212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Closed on weekends and public holidays</a:t>
            </a:r>
            <a:endParaRPr lang="en-US" altLang="ko-KR" sz="4000" b="0" i="0" u="none" strike="noStrike" spc="-400" dirty="0">
              <a:solidFill>
                <a:srgbClr val="E21212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/>
            <a:endParaRPr lang="en-US" altLang="ko-KR" sz="4000" b="0" i="0" u="none" strike="noStrike" spc="-400" dirty="0">
              <a:solidFill>
                <a:srgbClr val="E21212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/>
            <a:r>
              <a:rPr lang="en-US" sz="40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 </a:t>
            </a:r>
            <a:r>
              <a:rPr lang="en-US" altLang="ko-KR" sz="40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Located on the 2nd floor of </a:t>
            </a:r>
            <a:r>
              <a:rPr lang="en-US" altLang="ko-KR" sz="4000" b="0" i="0" u="none" strike="noStrike" spc="-500" dirty="0" err="1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</a:t>
            </a:r>
            <a:r>
              <a:rPr lang="en-US" altLang="ko-KR" sz="40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Cultural Arts Center</a:t>
            </a:r>
            <a:endParaRPr lang="ko-KR" sz="4000" b="0" i="0" u="none" strike="noStrike" spc="-500" dirty="0">
              <a:solidFill>
                <a:srgbClr val="000000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8249900" y="22936200"/>
            <a:ext cx="5676900" cy="927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5200" b="0" i="0" u="none" strike="noStrike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☎070-7477-2410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335500" y="14846300"/>
            <a:ext cx="1422400" cy="1422400"/>
          </a:xfrm>
          <a:prstGeom prst="rect">
            <a:avLst/>
          </a:prstGeom>
        </p:spPr>
      </p:pic>
      <p:sp>
        <p:nvSpPr>
          <p:cNvPr id="36" name="TextBox 36"/>
          <p:cNvSpPr txBox="1"/>
          <p:nvPr/>
        </p:nvSpPr>
        <p:spPr>
          <a:xfrm>
            <a:off x="19062700" y="14922500"/>
            <a:ext cx="6972300" cy="1206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82600"/>
              </a:lnSpc>
            </a:pPr>
            <a:r>
              <a:rPr lang="en-US" sz="6800" b="0" i="0" u="none" strike="noStrike" spc="-70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seochohfsc_1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5400" y="26382706"/>
            <a:ext cx="1422400" cy="1422400"/>
          </a:xfrm>
          <a:prstGeom prst="rect">
            <a:avLst/>
          </a:prstGeom>
        </p:spPr>
      </p:pic>
      <p:sp>
        <p:nvSpPr>
          <p:cNvPr id="39" name="TextBox 39"/>
          <p:cNvSpPr txBox="1"/>
          <p:nvPr/>
        </p:nvSpPr>
        <p:spPr>
          <a:xfrm>
            <a:off x="4737099" y="26303759"/>
            <a:ext cx="6972300" cy="1206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82600"/>
              </a:lnSpc>
            </a:pPr>
            <a:r>
              <a:rPr lang="en-US" sz="6800" b="0" i="0" u="none" strike="noStrike" spc="-7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seochohfsc_2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1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233900" y="26479500"/>
            <a:ext cx="1422400" cy="1422400"/>
          </a:xfrm>
          <a:prstGeom prst="rect">
            <a:avLst/>
          </a:prstGeom>
        </p:spPr>
      </p:pic>
      <p:sp>
        <p:nvSpPr>
          <p:cNvPr id="42" name="TextBox 42"/>
          <p:cNvSpPr txBox="1"/>
          <p:nvPr/>
        </p:nvSpPr>
        <p:spPr>
          <a:xfrm>
            <a:off x="18972599" y="26383650"/>
            <a:ext cx="6972300" cy="1206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82600"/>
              </a:lnSpc>
            </a:pPr>
            <a:r>
              <a:rPr lang="en-US" sz="6800" b="0" i="0" u="none" strike="noStrike" spc="-7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seochohfsc_3</a:t>
            </a:r>
          </a:p>
        </p:txBody>
      </p:sp>
      <p:pic>
        <p:nvPicPr>
          <p:cNvPr id="43" name="Picture 4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709900" y="28384500"/>
            <a:ext cx="2108200" cy="2108200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0800000">
            <a:off x="1841500" y="25450800"/>
            <a:ext cx="25209500" cy="228600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-16200000">
            <a:off x="3695700" y="25463500"/>
            <a:ext cx="21437600" cy="228600"/>
          </a:xfrm>
          <a:prstGeom prst="rect">
            <a:avLst/>
          </a:prstGeom>
        </p:spPr>
      </p:pic>
      <p:grpSp>
        <p:nvGrpSpPr>
          <p:cNvPr id="46" name="Group 4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47" name="TextBox 47"/>
          <p:cNvSpPr txBox="1"/>
          <p:nvPr/>
        </p:nvSpPr>
        <p:spPr>
          <a:xfrm>
            <a:off x="18415000" y="34994850"/>
            <a:ext cx="5676900" cy="927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5200" b="0" i="0" u="none" strike="noStrike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☎02-573-2010</a:t>
            </a:r>
          </a:p>
        </p:txBody>
      </p:sp>
      <p:grpSp>
        <p:nvGrpSpPr>
          <p:cNvPr id="48" name="Group 4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297400" y="31508700"/>
            <a:ext cx="901700" cy="901700"/>
          </a:xfrm>
          <a:prstGeom prst="rect">
            <a:avLst/>
          </a:prstGeom>
        </p:spPr>
      </p:pic>
      <p:pic>
        <p:nvPicPr>
          <p:cNvPr id="50" name="Picture 5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297400" y="33648650"/>
            <a:ext cx="901700" cy="901700"/>
          </a:xfrm>
          <a:prstGeom prst="rect">
            <a:avLst/>
          </a:prstGeom>
        </p:spPr>
      </p:pic>
      <p:sp>
        <p:nvSpPr>
          <p:cNvPr id="51" name="TextBox 51"/>
          <p:cNvSpPr txBox="1"/>
          <p:nvPr/>
        </p:nvSpPr>
        <p:spPr>
          <a:xfrm>
            <a:off x="18314599" y="29089350"/>
            <a:ext cx="10693399" cy="58801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/>
            <a:r>
              <a:rPr lang="en-US" altLang="ko-KR" sz="4400" b="1" i="0" u="none" strike="noStrike" spc="-500" dirty="0" err="1">
                <a:solidFill>
                  <a:srgbClr val="FF9D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</a:t>
            </a:r>
            <a:r>
              <a:rPr lang="en-US" altLang="ko-KR" sz="4400" b="1" i="0" u="none" strike="noStrike" spc="-500" dirty="0">
                <a:solidFill>
                  <a:srgbClr val="FF9D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</a:t>
            </a:r>
            <a:r>
              <a:rPr lang="en-US" altLang="ko-KR" sz="4400" b="1" i="0" u="none" strike="noStrike" spc="-500" dirty="0" err="1">
                <a:solidFill>
                  <a:srgbClr val="FF9D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Eomma's</a:t>
            </a:r>
            <a:r>
              <a:rPr lang="en-US" altLang="ko-KR" sz="4400" b="1" i="0" u="none" strike="noStrike" spc="-500" dirty="0">
                <a:solidFill>
                  <a:srgbClr val="FF9D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Healing Center (Center 3)</a:t>
            </a:r>
          </a:p>
          <a:p>
            <a:pPr lvl="0" algn="l"/>
            <a:r>
              <a:rPr lang="en-US" sz="44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: </a:t>
            </a:r>
            <a:r>
              <a:rPr lang="en-US" altLang="ko-KR" sz="44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Relaxation/cultural area for mothers </a:t>
            </a:r>
          </a:p>
          <a:p>
            <a:pPr lvl="0" algn="l"/>
            <a:r>
              <a:rPr lang="en-US" altLang="ko-KR" sz="4400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</a:t>
            </a:r>
            <a:r>
              <a:rPr lang="en-US" altLang="ko-KR" sz="44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and families.</a:t>
            </a:r>
            <a:endParaRPr lang="ko-KR" sz="4400" b="0" i="0" u="none" strike="noStrike" spc="-500" dirty="0">
              <a:solidFill>
                <a:srgbClr val="000000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/>
            <a:r>
              <a:rPr lang="en-US" sz="44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</a:t>
            </a:r>
          </a:p>
          <a:p>
            <a:pPr lvl="0" algn="l"/>
            <a:r>
              <a:rPr lang="en-US" sz="44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 </a:t>
            </a:r>
            <a:r>
              <a:rPr lang="en-US" altLang="ko-KR" sz="44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Operation on Weekdays 9:00~18:00</a:t>
            </a:r>
            <a:endParaRPr lang="en-US" altLang="ko-KR" sz="4400" spc="-500" dirty="0">
              <a:solidFill>
                <a:srgbClr val="000000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/>
            <a:r>
              <a:rPr lang="en-US" sz="3600" b="0" i="0" u="none" strike="noStrike" spc="-400" dirty="0">
                <a:solidFill>
                  <a:srgbClr val="E21212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※ </a:t>
            </a:r>
            <a:r>
              <a:rPr lang="en-US" altLang="ko-KR" sz="3600" b="0" i="0" u="none" strike="noStrike" spc="-400" dirty="0">
                <a:solidFill>
                  <a:srgbClr val="E21212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(Closed on weekends and public holidays)</a:t>
            </a:r>
            <a:r>
              <a:rPr lang="en-US" sz="48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 </a:t>
            </a:r>
          </a:p>
          <a:p>
            <a:pPr lvl="0" algn="l"/>
            <a:endParaRPr lang="en-US" sz="4800" b="0" i="0" u="none" strike="noStrike" spc="-500" dirty="0">
              <a:solidFill>
                <a:srgbClr val="000000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/>
            <a:r>
              <a:rPr lang="en-US" altLang="ko-KR" sz="44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Located on the 3rd floor of </a:t>
            </a:r>
            <a:r>
              <a:rPr lang="en-US" altLang="ko-KR" sz="4400" b="0" i="0" u="none" strike="noStrike" spc="-500" dirty="0" err="1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Naegok</a:t>
            </a:r>
            <a:r>
              <a:rPr lang="en-US" altLang="ko-KR" sz="44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SH Plaza</a:t>
            </a:r>
            <a:endParaRPr lang="ko-KR" sz="4400" b="0" i="0" u="none" strike="noStrike" spc="-500" dirty="0">
              <a:solidFill>
                <a:srgbClr val="000000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52" name="Group 5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53" name="TextBox 53"/>
          <p:cNvSpPr txBox="1"/>
          <p:nvPr/>
        </p:nvSpPr>
        <p:spPr>
          <a:xfrm>
            <a:off x="5283200" y="34759900"/>
            <a:ext cx="5676900" cy="927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5200" b="0" i="0" u="none" strike="noStrike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☎02-6919-9748</a:t>
            </a:r>
          </a:p>
        </p:txBody>
      </p:sp>
      <p:grpSp>
        <p:nvGrpSpPr>
          <p:cNvPr id="54" name="Group 5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5" name="Picture 5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69852" y="31483300"/>
            <a:ext cx="901700" cy="901700"/>
          </a:xfrm>
          <a:prstGeom prst="rect">
            <a:avLst/>
          </a:prstGeom>
        </p:spPr>
      </p:pic>
      <p:pic>
        <p:nvPicPr>
          <p:cNvPr id="56" name="Picture 5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81639" y="33452144"/>
            <a:ext cx="901700" cy="901700"/>
          </a:xfrm>
          <a:prstGeom prst="rect">
            <a:avLst/>
          </a:prstGeom>
        </p:spPr>
      </p:pic>
      <p:sp>
        <p:nvSpPr>
          <p:cNvPr id="57" name="TextBox 57"/>
          <p:cNvSpPr txBox="1"/>
          <p:nvPr/>
        </p:nvSpPr>
        <p:spPr>
          <a:xfrm>
            <a:off x="4155818" y="28326836"/>
            <a:ext cx="9971902" cy="58801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/>
            <a:r>
              <a:rPr lang="en-US" altLang="ko-KR" sz="4000" b="1" i="0" u="none" strike="noStrike" spc="-500" dirty="0">
                <a:solidFill>
                  <a:srgbClr val="FF9D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Joint Childcare Sharing Center ( Center 2)</a:t>
            </a:r>
          </a:p>
          <a:p>
            <a:pPr lvl="0" algn="l"/>
            <a:r>
              <a:rPr lang="en-US" sz="40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: </a:t>
            </a:r>
            <a:r>
              <a:rPr lang="en-US" altLang="ko-KR" sz="40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Place for </a:t>
            </a:r>
            <a:r>
              <a:rPr lang="en-US" altLang="ko-KR" sz="4000" b="0" i="0" u="none" strike="noStrike" spc="-500" dirty="0" err="1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Rearers</a:t>
            </a:r>
            <a:r>
              <a:rPr lang="en-US" altLang="ko-KR" sz="40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and children in </a:t>
            </a:r>
            <a:r>
              <a:rPr lang="en-US" altLang="ko-KR" sz="4000" b="0" i="0" u="none" strike="noStrike" spc="-500" dirty="0" err="1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Seocho-gu</a:t>
            </a:r>
            <a:endParaRPr lang="ko-KR" sz="4000" b="0" i="0" u="none" strike="noStrike" spc="-500" dirty="0">
              <a:solidFill>
                <a:srgbClr val="000000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/>
            <a:r>
              <a:rPr lang="en-US" sz="40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</a:t>
            </a:r>
          </a:p>
          <a:p>
            <a:pPr lvl="0" algn="l"/>
            <a:endParaRPr lang="en-US" sz="4000" b="0" i="0" u="none" strike="noStrike" spc="-500" dirty="0">
              <a:solidFill>
                <a:srgbClr val="000000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/>
            <a:r>
              <a:rPr lang="en-US" sz="40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</a:t>
            </a:r>
          </a:p>
          <a:p>
            <a:pPr lvl="0" algn="l"/>
            <a:r>
              <a:rPr lang="en-US" sz="40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O</a:t>
            </a:r>
            <a:r>
              <a:rPr lang="en-US" altLang="ko-KR" sz="40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perating from 9:00 to 18:00 on weekdays </a:t>
            </a:r>
          </a:p>
          <a:p>
            <a:pPr lvl="0" algn="l"/>
            <a:r>
              <a:rPr lang="en-US" altLang="ko-KR" sz="4000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</a:t>
            </a:r>
            <a:r>
              <a:rPr lang="en-US" altLang="ko-KR" sz="4000" b="0" i="0" u="none" strike="noStrike" spc="-400" dirty="0">
                <a:solidFill>
                  <a:srgbClr val="E21212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※ </a:t>
            </a:r>
            <a:r>
              <a:rPr lang="en-US" altLang="ko-KR" sz="4000" b="0" i="0" u="none" strike="noStrike" spc="-500" dirty="0">
                <a:solidFill>
                  <a:srgbClr val="FF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Monday to Saturday)</a:t>
            </a:r>
            <a:endParaRPr lang="en-US" sz="4000" b="0" i="0" u="none" strike="noStrike" spc="-500" dirty="0">
              <a:solidFill>
                <a:srgbClr val="FF0000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/>
            <a:endParaRPr lang="en-US" sz="4000" b="0" i="0" u="none" strike="noStrike" spc="-500" dirty="0">
              <a:solidFill>
                <a:srgbClr val="000000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/>
            <a:r>
              <a:rPr lang="en-US" sz="40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 </a:t>
            </a:r>
            <a:r>
              <a:rPr lang="en-US" altLang="ko-KR" sz="40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Location on the 2nd floor of  </a:t>
            </a:r>
            <a:r>
              <a:rPr lang="en-US" altLang="ko-KR" sz="4000" b="0" i="0" u="none" strike="noStrike" spc="-500" dirty="0" err="1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Pamies</a:t>
            </a:r>
            <a:r>
              <a:rPr lang="en-US" altLang="ko-KR" sz="4000" b="0" i="0" u="none" strike="noStrike" spc="-5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Station</a:t>
            </a:r>
            <a:endParaRPr lang="ko-KR" sz="4000" b="0" i="0" u="none" strike="noStrike" spc="-500" dirty="0">
              <a:solidFill>
                <a:srgbClr val="000000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280CBE1-6B20-4261-944B-E1DE13D3C4DB}"/>
              </a:ext>
            </a:extLst>
          </p:cNvPr>
          <p:cNvSpPr txBox="1"/>
          <p:nvPr/>
        </p:nvSpPr>
        <p:spPr>
          <a:xfrm>
            <a:off x="17923" y="5525569"/>
            <a:ext cx="29768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800" b="1" spc="-600" dirty="0">
                <a:ln w="76200">
                  <a:solidFill>
                    <a:schemeClr val="bg1"/>
                  </a:solidFill>
                </a:ln>
                <a:solidFill>
                  <a:srgbClr val="0066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Are you interested in information </a:t>
            </a:r>
          </a:p>
          <a:p>
            <a:pPr algn="ctr"/>
            <a:r>
              <a:rPr lang="en-US" altLang="ko-KR" sz="12800" b="1" spc="-600" dirty="0">
                <a:ln w="76200">
                  <a:solidFill>
                    <a:schemeClr val="bg1"/>
                  </a:solidFill>
                </a:ln>
                <a:solidFill>
                  <a:srgbClr val="0066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about the </a:t>
            </a:r>
            <a:r>
              <a:rPr lang="en-US" altLang="ko-KR" sz="12800" b="1" spc="-600" dirty="0" err="1">
                <a:ln w="76200">
                  <a:solidFill>
                    <a:schemeClr val="bg1"/>
                  </a:solidFill>
                </a:ln>
                <a:solidFill>
                  <a:srgbClr val="0066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Seocho-gu</a:t>
            </a:r>
            <a:r>
              <a:rPr lang="en-US" altLang="ko-KR" sz="12800" b="1" spc="-600" dirty="0">
                <a:ln w="76200">
                  <a:solidFill>
                    <a:schemeClr val="bg1"/>
                  </a:solidFill>
                </a:ln>
                <a:solidFill>
                  <a:srgbClr val="0066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Family Center?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9900" y="32359600"/>
            <a:ext cx="29768800" cy="10452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500" y="-4241800"/>
            <a:ext cx="8902700" cy="849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5400" y="-2387600"/>
            <a:ext cx="7505700" cy="764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1800" y="-3378200"/>
            <a:ext cx="7632700" cy="7340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100000">
            <a:off x="-990600" y="101600"/>
            <a:ext cx="3543300" cy="60833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69900" y="5257800"/>
            <a:ext cx="2171700" cy="20701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11800" y="-736600"/>
            <a:ext cx="3009900" cy="2870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140000">
            <a:off x="27520900" y="5613400"/>
            <a:ext cx="1879600" cy="1816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4100" y="2133600"/>
            <a:ext cx="1155700" cy="11176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56200" y="2387600"/>
            <a:ext cx="1155700" cy="11176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620000">
            <a:off x="8077200" y="-2438400"/>
            <a:ext cx="2832100" cy="48641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11460000">
            <a:off x="20916900" y="-990600"/>
            <a:ext cx="2832100" cy="48641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55100" y="1358900"/>
            <a:ext cx="1155700" cy="11176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25300" y="3403600"/>
            <a:ext cx="1155700" cy="11176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860000">
            <a:off x="27393900" y="1816100"/>
            <a:ext cx="2832100" cy="48641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83800" y="39535100"/>
            <a:ext cx="8636000" cy="2743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alphaModFix amt="80000"/>
          </a:blip>
          <a:stretch>
            <a:fillRect/>
          </a:stretch>
        </p:blipFill>
        <p:spPr>
          <a:xfrm>
            <a:off x="850900" y="13106400"/>
            <a:ext cx="27279600" cy="256921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800000">
            <a:off x="1841500" y="25450800"/>
            <a:ext cx="25209500" cy="2286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-16200000">
            <a:off x="3695700" y="25463500"/>
            <a:ext cx="21437600" cy="22860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1943100" y="21297900"/>
            <a:ext cx="12001500" cy="303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2880"/>
              </a:lnSpc>
            </a:pPr>
            <a:r>
              <a:rPr lang="en-US" sz="5800" b="0" i="0" u="none" strike="noStrike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Line 2  </a:t>
            </a:r>
            <a:r>
              <a:rPr lang="en-US" sz="5800" b="0" i="0" u="sng" strike="noStrike" dirty="0" err="1">
                <a:solidFill>
                  <a:schemeClr val="accent1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Bangbae</a:t>
            </a:r>
            <a:r>
              <a:rPr lang="en-US" sz="5800" b="0" i="0" u="sng" strike="noStrike" dirty="0">
                <a:solidFill>
                  <a:schemeClr val="accent1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Station</a:t>
            </a:r>
            <a:r>
              <a:rPr lang="en-US" sz="5800" b="0" i="0" u="none" strike="noStrike" dirty="0">
                <a:solidFill>
                  <a:schemeClr val="accent1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</a:t>
            </a:r>
            <a:r>
              <a:rPr lang="en-US" sz="5800" b="0" i="0" u="none" strike="noStrike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Exit 1(Ace </a:t>
            </a:r>
            <a:r>
              <a:rPr lang="en-US" sz="5800" b="0" i="0" u="none" strike="noStrike" dirty="0" err="1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Onnuri</a:t>
            </a:r>
            <a:r>
              <a:rPr lang="en-US" sz="5800" b="0" i="0" u="none" strike="noStrike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Pharmacy, </a:t>
            </a:r>
            <a:r>
              <a:rPr lang="en-US" sz="5800" b="0" i="0" u="none" strike="noStrike" dirty="0" err="1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alleway</a:t>
            </a:r>
            <a:r>
              <a:rPr lang="en-US" sz="5800" b="0" i="0" u="none" strike="noStrike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left) </a:t>
            </a:r>
            <a:r>
              <a:rPr lang="en-US" sz="5800" b="0" i="0" u="none" strike="noStrike" dirty="0" err="1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</a:t>
            </a:r>
            <a:r>
              <a:rPr lang="en-US" sz="5800" b="0" i="0" u="none" strike="noStrike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Family Center, </a:t>
            </a:r>
            <a:r>
              <a:rPr lang="en-US" sz="5800" b="0" i="0" u="none" strike="noStrike" dirty="0">
                <a:solidFill>
                  <a:srgbClr val="FF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4-5 </a:t>
            </a:r>
            <a:r>
              <a:rPr lang="en-US" sz="5800" b="0" i="0" u="none" strike="noStrike" dirty="0" err="1">
                <a:solidFill>
                  <a:srgbClr val="FF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Flr</a:t>
            </a:r>
            <a:r>
              <a:rPr lang="en-US" sz="5800" b="0" i="0" u="none" strike="noStrike" dirty="0">
                <a:solidFill>
                  <a:srgbClr val="FF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.</a:t>
            </a:r>
            <a:endParaRPr lang="ko-KR" sz="5800" b="0" i="0" u="none" strike="noStrike" dirty="0">
              <a:solidFill>
                <a:srgbClr val="FF0000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6865599" y="21348700"/>
            <a:ext cx="10345277" cy="2997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2880"/>
              </a:lnSpc>
            </a:pPr>
            <a:r>
              <a:rPr lang="en-US" sz="5700" b="0" i="0" u="none" strike="noStrike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Line 3 or </a:t>
            </a:r>
            <a:r>
              <a:rPr lang="en-US" sz="5700" b="0" i="0" u="none" strike="noStrike" dirty="0" err="1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Shinbundang</a:t>
            </a:r>
            <a:r>
              <a:rPr lang="en-US" sz="5700" b="0" i="0" u="none" strike="noStrike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</a:t>
            </a:r>
            <a:r>
              <a:rPr lang="en-US" sz="5700" b="0" i="0" u="sng" strike="noStrike" dirty="0" err="1">
                <a:solidFill>
                  <a:schemeClr val="accent1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LineYangjae</a:t>
            </a:r>
            <a:r>
              <a:rPr lang="en-US" sz="5700" b="0" i="0" u="none" strike="noStrike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Station Exit 9</a:t>
            </a:r>
          </a:p>
          <a:p>
            <a:pPr lvl="0" algn="ctr">
              <a:lnSpc>
                <a:spcPct val="112880"/>
              </a:lnSpc>
            </a:pPr>
            <a:r>
              <a:rPr lang="en-US" sz="5700" b="0" i="0" u="none" strike="noStrike" dirty="0" err="1">
                <a:solidFill>
                  <a:srgbClr val="FF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</a:t>
            </a:r>
            <a:r>
              <a:rPr lang="en-US" sz="5700" b="0" i="0" u="none" strike="noStrike" dirty="0">
                <a:solidFill>
                  <a:srgbClr val="FF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Cultural Arts Center 2nd </a:t>
            </a:r>
            <a:r>
              <a:rPr lang="en-US" sz="5700" b="0" i="0" u="none" strike="noStrike" dirty="0" err="1">
                <a:solidFill>
                  <a:srgbClr val="FF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flr</a:t>
            </a:r>
            <a:r>
              <a:rPr lang="en-US" sz="5700" b="0" i="0" u="none" strike="noStrike" dirty="0">
                <a:solidFill>
                  <a:srgbClr val="FF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.</a:t>
            </a:r>
            <a:endParaRPr lang="ko-KR" sz="5700" b="0" i="0" u="none" strike="noStrike" dirty="0">
              <a:solidFill>
                <a:srgbClr val="FF0000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646194" y="34645600"/>
            <a:ext cx="12674600" cy="3187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2880"/>
              </a:lnSpc>
            </a:pPr>
            <a:r>
              <a:rPr lang="en-US" sz="6100" b="0" i="0" u="none" strike="noStrike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Line 3,7,9 </a:t>
            </a:r>
            <a:r>
              <a:rPr lang="en-US" sz="6100" b="0" i="0" u="sng" strike="noStrike" dirty="0">
                <a:solidFill>
                  <a:schemeClr val="accent1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Express Bus Terminal Station </a:t>
            </a:r>
            <a:r>
              <a:rPr lang="en-US" sz="6100" b="0" i="0" u="none" strike="noStrike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2nd </a:t>
            </a:r>
            <a:r>
              <a:rPr lang="en-US" sz="6100" b="0" i="0" u="none" strike="noStrike" dirty="0" err="1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flr</a:t>
            </a:r>
            <a:r>
              <a:rPr lang="en-US" sz="6100" b="0" i="0" u="none" strike="noStrike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. of </a:t>
            </a:r>
            <a:r>
              <a:rPr lang="en-US" sz="6100" b="0" i="0" u="none" strike="noStrike" dirty="0" err="1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Pamies</a:t>
            </a:r>
            <a:r>
              <a:rPr lang="en-US" sz="6100" b="0" i="0" u="none" strike="noStrike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Station</a:t>
            </a:r>
          </a:p>
          <a:p>
            <a:pPr lvl="0" algn="ctr">
              <a:lnSpc>
                <a:spcPct val="112880"/>
              </a:lnSpc>
            </a:pPr>
            <a:r>
              <a:rPr lang="en-US" sz="6100" b="0" i="0" u="none" strike="noStrike" dirty="0">
                <a:solidFill>
                  <a:srgbClr val="FF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”</a:t>
            </a:r>
            <a:r>
              <a:rPr lang="en-US" sz="6100" b="0" i="0" u="none" strike="noStrike" dirty="0" err="1">
                <a:solidFill>
                  <a:srgbClr val="FF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Seocho-gu</a:t>
            </a:r>
            <a:r>
              <a:rPr lang="en-US" sz="6100" b="0" i="0" u="none" strike="noStrike" dirty="0">
                <a:solidFill>
                  <a:srgbClr val="FF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Rearing Open Sharing Center</a:t>
            </a:r>
            <a:r>
              <a:rPr lang="en-US" sz="6100" dirty="0">
                <a:solidFill>
                  <a:srgbClr val="FF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”</a:t>
            </a:r>
            <a:endParaRPr lang="en-US" sz="6100" b="0" i="0" u="none" strike="noStrike" dirty="0">
              <a:solidFill>
                <a:srgbClr val="FF0000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5824200" y="34137600"/>
            <a:ext cx="11595099" cy="425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/>
            <a:r>
              <a:rPr lang="en-US" altLang="ko-KR" sz="6100" b="0" i="0" u="none" strike="noStrike" dirty="0" err="1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Shinbundang</a:t>
            </a:r>
            <a:r>
              <a:rPr lang="en-US" altLang="ko-KR" sz="6100" b="0" i="0" u="none" strike="noStrike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Line </a:t>
            </a:r>
            <a:r>
              <a:rPr lang="en-US" altLang="ko-KR" sz="6100" b="0" i="0" u="none" strike="noStrike" dirty="0" err="1">
                <a:solidFill>
                  <a:schemeClr val="accent1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Cheonggyesan</a:t>
            </a:r>
            <a:r>
              <a:rPr lang="en-US" altLang="ko-KR" sz="6100" b="0" i="0" u="none" strike="noStrike" dirty="0">
                <a:solidFill>
                  <a:schemeClr val="accent1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Entrance Station </a:t>
            </a:r>
            <a:r>
              <a:rPr lang="en-US" altLang="ko-KR" sz="6100" b="0" i="0" u="none" strike="noStrike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15 minutes walk from Exit 13rd </a:t>
            </a:r>
            <a:r>
              <a:rPr lang="en-US" altLang="ko-KR" sz="6100" b="0" i="0" u="none" strike="noStrike" dirty="0" err="1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flr</a:t>
            </a:r>
            <a:r>
              <a:rPr lang="en-US" altLang="ko-KR" sz="6100" b="0" i="0" u="none" strike="noStrike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. of </a:t>
            </a:r>
            <a:r>
              <a:rPr lang="en-US" altLang="ko-KR" sz="6100" b="0" i="0" u="none" strike="noStrike" dirty="0" err="1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Naegok</a:t>
            </a:r>
            <a:r>
              <a:rPr lang="en-US" altLang="ko-KR" sz="6100" b="0" i="0" u="none" strike="noStrike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SH Plaza</a:t>
            </a:r>
          </a:p>
          <a:p>
            <a:pPr lvl="0" algn="ctr"/>
            <a:r>
              <a:rPr lang="en-US" altLang="ko-KR" sz="6100" b="0" i="0" u="none" strike="noStrike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'</a:t>
            </a:r>
            <a:r>
              <a:rPr lang="en-US" altLang="ko-KR" sz="6100" b="0" i="0" u="none" strike="noStrike" dirty="0" err="1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Eomma's</a:t>
            </a:r>
            <a:r>
              <a:rPr lang="en-US" altLang="ko-KR" sz="6100" b="0" i="0" u="none" strike="noStrike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Healing Center'</a:t>
            </a:r>
            <a:r>
              <a:rPr lang="en-US" sz="6100" b="0" i="0" u="none" strike="noStrike" dirty="0">
                <a:solidFill>
                  <a:srgbClr val="F73A4C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'</a:t>
            </a: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10000" y="14058900"/>
            <a:ext cx="8610600" cy="68707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51100" y="14058900"/>
            <a:ext cx="1397000" cy="3263900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2692400" y="14357350"/>
            <a:ext cx="889000" cy="300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83830"/>
              </a:lnSpc>
            </a:pPr>
            <a:r>
              <a:rPr lang="ko-KR" sz="5300" b="0" i="0" u="none" strike="noStrike" spc="-4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방</a:t>
            </a:r>
          </a:p>
          <a:p>
            <a:pPr lvl="0" algn="ctr">
              <a:lnSpc>
                <a:spcPct val="83830"/>
              </a:lnSpc>
            </a:pPr>
            <a:r>
              <a:rPr lang="ko-KR" sz="5300" b="0" i="0" u="none" strike="noStrike" spc="-4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배</a:t>
            </a:r>
          </a:p>
          <a:p>
            <a:pPr lvl="0" algn="ctr">
              <a:lnSpc>
                <a:spcPct val="83830"/>
              </a:lnSpc>
            </a:pPr>
            <a:r>
              <a:rPr lang="ko-KR" sz="5300" b="0" i="0" u="none" strike="noStrike" spc="-4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본</a:t>
            </a:r>
          </a:p>
          <a:p>
            <a:pPr lvl="0" algn="ctr">
              <a:lnSpc>
                <a:spcPct val="83830"/>
              </a:lnSpc>
            </a:pPr>
            <a:r>
              <a:rPr lang="ko-KR" sz="5300" b="0" i="0" u="none" strike="noStrike" spc="-4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부</a:t>
            </a:r>
          </a:p>
        </p:txBody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98900" y="14135100"/>
            <a:ext cx="8420100" cy="6680200"/>
          </a:xfrm>
          <a:prstGeom prst="rect">
            <a:avLst/>
          </a:prstGeom>
        </p:spPr>
      </p:pic>
      <p:grpSp>
        <p:nvGrpSpPr>
          <p:cNvPr id="30" name="Group 3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852900" y="14058900"/>
            <a:ext cx="8610600" cy="6870700"/>
          </a:xfrm>
          <a:prstGeom prst="rect">
            <a:avLst/>
          </a:prstGeom>
        </p:spPr>
      </p:pic>
      <p:grpSp>
        <p:nvGrpSpPr>
          <p:cNvPr id="33" name="Group 3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4" name="Picture 3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494000" y="14058900"/>
            <a:ext cx="1397000" cy="3263900"/>
          </a:xfrm>
          <a:prstGeom prst="rect">
            <a:avLst/>
          </a:prstGeom>
        </p:spPr>
      </p:pic>
      <p:sp>
        <p:nvSpPr>
          <p:cNvPr id="35" name="TextBox 35"/>
          <p:cNvSpPr txBox="1"/>
          <p:nvPr/>
        </p:nvSpPr>
        <p:spPr>
          <a:xfrm>
            <a:off x="15697200" y="14312900"/>
            <a:ext cx="889000" cy="2730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08729"/>
              </a:lnSpc>
            </a:pPr>
            <a:r>
              <a:rPr lang="en-US" sz="5300" b="0" i="0" u="none" strike="noStrike" spc="-4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1</a:t>
            </a:r>
          </a:p>
          <a:p>
            <a:pPr lvl="0" algn="ctr">
              <a:lnSpc>
                <a:spcPct val="108729"/>
              </a:lnSpc>
            </a:pPr>
            <a:r>
              <a:rPr lang="ko-KR" sz="5300" b="0" i="0" u="none" strike="noStrike" spc="-4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센터</a:t>
            </a:r>
          </a:p>
        </p:txBody>
      </p:sp>
      <p:pic>
        <p:nvPicPr>
          <p:cNvPr id="36" name="Picture 3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967200" y="14147800"/>
            <a:ext cx="8382000" cy="6667500"/>
          </a:xfrm>
          <a:prstGeom prst="rect">
            <a:avLst/>
          </a:prstGeom>
        </p:spPr>
      </p:pic>
      <p:grpSp>
        <p:nvGrpSpPr>
          <p:cNvPr id="37" name="Group 3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8" name="Group 3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35400" y="26809700"/>
            <a:ext cx="8610600" cy="6870700"/>
          </a:xfrm>
          <a:prstGeom prst="rect">
            <a:avLst/>
          </a:prstGeom>
        </p:spPr>
      </p:pic>
      <p:grpSp>
        <p:nvGrpSpPr>
          <p:cNvPr id="40" name="Group 4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1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76500" y="26809700"/>
            <a:ext cx="1397000" cy="3263900"/>
          </a:xfrm>
          <a:prstGeom prst="rect">
            <a:avLst/>
          </a:prstGeom>
        </p:spPr>
      </p:pic>
      <p:sp>
        <p:nvSpPr>
          <p:cNvPr id="42" name="TextBox 42"/>
          <p:cNvSpPr txBox="1"/>
          <p:nvPr/>
        </p:nvSpPr>
        <p:spPr>
          <a:xfrm>
            <a:off x="2679700" y="27076400"/>
            <a:ext cx="889000" cy="2730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08729"/>
              </a:lnSpc>
            </a:pPr>
            <a:r>
              <a:rPr lang="en-US" sz="5300" b="0" i="0" u="none" strike="noStrike" spc="-4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2</a:t>
            </a:r>
          </a:p>
          <a:p>
            <a:pPr lvl="0" algn="ctr">
              <a:lnSpc>
                <a:spcPct val="108729"/>
              </a:lnSpc>
            </a:pPr>
            <a:r>
              <a:rPr lang="ko-KR" sz="5300" b="0" i="0" u="none" strike="noStrike" spc="-4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센터</a:t>
            </a:r>
          </a:p>
        </p:txBody>
      </p:sp>
      <p:pic>
        <p:nvPicPr>
          <p:cNvPr id="43" name="Picture 4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37000" y="26924000"/>
            <a:ext cx="8420100" cy="6654800"/>
          </a:xfrm>
          <a:prstGeom prst="rect">
            <a:avLst/>
          </a:prstGeom>
        </p:spPr>
      </p:pic>
      <p:grpSp>
        <p:nvGrpSpPr>
          <p:cNvPr id="44" name="Group 4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5" name="Group 4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6" name="Picture 4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183100" y="26809700"/>
            <a:ext cx="8610600" cy="6870700"/>
          </a:xfrm>
          <a:prstGeom prst="rect">
            <a:avLst/>
          </a:prstGeom>
        </p:spPr>
      </p:pic>
      <p:grpSp>
        <p:nvGrpSpPr>
          <p:cNvPr id="47" name="Group 4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8" name="Picture 4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824200" y="26809700"/>
            <a:ext cx="1397000" cy="3263900"/>
          </a:xfrm>
          <a:prstGeom prst="rect">
            <a:avLst/>
          </a:prstGeom>
        </p:spPr>
      </p:pic>
      <p:sp>
        <p:nvSpPr>
          <p:cNvPr id="49" name="TextBox 49"/>
          <p:cNvSpPr txBox="1"/>
          <p:nvPr/>
        </p:nvSpPr>
        <p:spPr>
          <a:xfrm>
            <a:off x="16027400" y="27076400"/>
            <a:ext cx="889000" cy="2730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08729"/>
              </a:lnSpc>
            </a:pPr>
            <a:r>
              <a:rPr lang="en-US" sz="5300" b="0" i="0" u="none" strike="noStrike" spc="-4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3</a:t>
            </a:r>
          </a:p>
          <a:p>
            <a:pPr lvl="0" algn="ctr">
              <a:lnSpc>
                <a:spcPct val="108729"/>
              </a:lnSpc>
            </a:pPr>
            <a:r>
              <a:rPr lang="ko-KR" sz="5300" b="0" i="0" u="none" strike="noStrike" spc="-4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센터</a:t>
            </a:r>
          </a:p>
        </p:txBody>
      </p:sp>
      <p:pic>
        <p:nvPicPr>
          <p:cNvPr id="50" name="Picture 5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272000" y="26898600"/>
            <a:ext cx="8407400" cy="66294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6EE4840A-C9DC-4891-8083-CADFB652ED6F}"/>
              </a:ext>
            </a:extLst>
          </p:cNvPr>
          <p:cNvSpPr txBox="1"/>
          <p:nvPr/>
        </p:nvSpPr>
        <p:spPr>
          <a:xfrm>
            <a:off x="-393700" y="5715000"/>
            <a:ext cx="297688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300" b="1" spc="-600" dirty="0">
                <a:ln w="76200">
                  <a:solidFill>
                    <a:schemeClr val="bg1"/>
                  </a:solidFill>
                </a:ln>
                <a:solidFill>
                  <a:srgbClr val="0066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Directions to </a:t>
            </a:r>
          </a:p>
          <a:p>
            <a:pPr algn="ctr"/>
            <a:r>
              <a:rPr lang="en-US" altLang="ko-KR" sz="18300" b="1" spc="-600" dirty="0" err="1">
                <a:ln w="76200">
                  <a:solidFill>
                    <a:schemeClr val="bg1"/>
                  </a:solidFill>
                </a:ln>
                <a:solidFill>
                  <a:srgbClr val="0066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Seochogu</a:t>
            </a:r>
            <a:r>
              <a:rPr lang="en-US" altLang="ko-KR" sz="18300" b="1" spc="-600" dirty="0">
                <a:ln w="76200">
                  <a:solidFill>
                    <a:schemeClr val="bg1"/>
                  </a:solidFill>
                </a:ln>
                <a:solidFill>
                  <a:srgbClr val="0066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Family Center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21A9EEE-C8E3-8BC4-ACBD-CB34041E5BE0}"/>
              </a:ext>
            </a:extLst>
          </p:cNvPr>
          <p:cNvSpPr txBox="1"/>
          <p:nvPr/>
        </p:nvSpPr>
        <p:spPr>
          <a:xfrm>
            <a:off x="4420287" y="25788203"/>
            <a:ext cx="39109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4800" dirty="0" err="1"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Center</a:t>
            </a:r>
            <a:r>
              <a:rPr lang="ko-KR" altLang="en-US" sz="4800" dirty="0"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778825C-AF25-1C3E-94A9-C9E9EEA3CB43}"/>
              </a:ext>
            </a:extLst>
          </p:cNvPr>
          <p:cNvSpPr txBox="1"/>
          <p:nvPr/>
        </p:nvSpPr>
        <p:spPr>
          <a:xfrm>
            <a:off x="15562306" y="25839003"/>
            <a:ext cx="39109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4800" dirty="0" err="1"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Center</a:t>
            </a:r>
            <a:r>
              <a:rPr lang="ko-KR" altLang="en-US" sz="4800" dirty="0"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</a:t>
            </a:r>
            <a:r>
              <a:rPr lang="en-US" altLang="ko-KR" sz="4800" dirty="0">
                <a:latin typeface="서울남산체 EB" panose="02020503020101020101" pitchFamily="18" charset="-127"/>
                <a:ea typeface="서울남산체 EB" panose="02020503020101020101" pitchFamily="18" charset="-127"/>
              </a:rPr>
              <a:t>3</a:t>
            </a:r>
            <a:endParaRPr lang="ko-KR" altLang="en-US" sz="4800" dirty="0"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1B5F728-5FBF-D61D-BB47-3A50AE4DA4E5}"/>
              </a:ext>
            </a:extLst>
          </p:cNvPr>
          <p:cNvSpPr txBox="1"/>
          <p:nvPr/>
        </p:nvSpPr>
        <p:spPr>
          <a:xfrm>
            <a:off x="15867620" y="13064024"/>
            <a:ext cx="39109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4800" dirty="0" err="1"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Center</a:t>
            </a:r>
            <a:r>
              <a:rPr lang="ko-KR" altLang="en-US" sz="4800" dirty="0"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</a:t>
            </a:r>
            <a:r>
              <a:rPr lang="en-US" altLang="ko-KR" sz="4800" dirty="0">
                <a:latin typeface="서울남산체 EB" panose="02020503020101020101" pitchFamily="18" charset="-127"/>
                <a:ea typeface="서울남산체 EB" panose="02020503020101020101" pitchFamily="18" charset="-127"/>
              </a:rPr>
              <a:t>1</a:t>
            </a:r>
            <a:endParaRPr lang="ko-KR" altLang="en-US" sz="4800" dirty="0"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06F2FF0-0055-7D0F-4ADB-8C1504B12735}"/>
              </a:ext>
            </a:extLst>
          </p:cNvPr>
          <p:cNvSpPr txBox="1"/>
          <p:nvPr/>
        </p:nvSpPr>
        <p:spPr>
          <a:xfrm>
            <a:off x="3778077" y="13047355"/>
            <a:ext cx="77281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4800" dirty="0" err="1">
                <a:latin typeface="서울남산체 EB" panose="02020503020101020101" pitchFamily="18" charset="-127"/>
                <a:ea typeface="서울남산체 EB" panose="02020503020101020101" pitchFamily="18" charset="-127"/>
              </a:rPr>
              <a:t>Bangbae</a:t>
            </a:r>
            <a:r>
              <a:rPr lang="en-US" altLang="ko-KR" sz="4800" dirty="0"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Headquarters</a:t>
            </a:r>
            <a:endParaRPr lang="ko-KR" altLang="en-US" sz="4800" dirty="0"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803600" cy="431927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124200" y="6959600"/>
            <a:ext cx="24472900" cy="5372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0470"/>
              </a:lnSpc>
            </a:pPr>
            <a:r>
              <a:rPr lang="en-US" altLang="ko-KR" sz="30200" b="1" i="0" u="none" strike="noStrike" dirty="0">
                <a:solidFill>
                  <a:srgbClr val="008141"/>
                </a:solidFill>
                <a:latin typeface="서울한강 장체 B" panose="02020503020101020101" pitchFamily="18" charset="-127"/>
                <a:ea typeface="서울한강 장체 B" panose="02020503020101020101" pitchFamily="18" charset="-127"/>
              </a:rPr>
              <a:t>Together  with Family</a:t>
            </a:r>
            <a:endParaRPr lang="ko-KR" sz="30200" b="1" i="0" u="none" strike="noStrike" dirty="0">
              <a:solidFill>
                <a:srgbClr val="008141"/>
              </a:solidFill>
              <a:latin typeface="서울한강 장체 B" panose="02020503020101020101" pitchFamily="18" charset="-127"/>
              <a:ea typeface="서울한강 장체 B" panose="02020503020101020101" pitchFamily="18" charset="-127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616200" y="15494000"/>
            <a:ext cx="23571200" cy="12661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7029"/>
              </a:lnSpc>
            </a:pPr>
            <a:r>
              <a:rPr lang="en-US" altLang="ko-KR" sz="7800" b="0" i="0" u="none" strike="noStrike" spc="-600" dirty="0">
                <a:solidFill>
                  <a:srgbClr val="000000"/>
                </a:solidFill>
                <a:latin typeface="서울한강 장체 B" panose="02020503020101020101" pitchFamily="18" charset="-127"/>
                <a:ea typeface="서울한강 장체 B" panose="02020503020101020101" pitchFamily="18" charset="-127"/>
              </a:rPr>
              <a:t>A warm breeze blows and the green leaves turn green, </a:t>
            </a:r>
          </a:p>
          <a:p>
            <a:pPr lvl="0" algn="ctr">
              <a:lnSpc>
                <a:spcPct val="117029"/>
              </a:lnSpc>
            </a:pPr>
            <a:r>
              <a:rPr lang="en-US" altLang="ko-KR" sz="7800" b="0" i="0" u="none" strike="noStrike" spc="-600" dirty="0">
                <a:solidFill>
                  <a:srgbClr val="000000"/>
                </a:solidFill>
                <a:latin typeface="서울한강 장체 B" panose="02020503020101020101" pitchFamily="18" charset="-127"/>
                <a:ea typeface="서울한강 장체 B" panose="02020503020101020101" pitchFamily="18" charset="-127"/>
              </a:rPr>
              <a:t>and a new April has begun.</a:t>
            </a:r>
          </a:p>
          <a:p>
            <a:pPr lvl="0" algn="ctr">
              <a:lnSpc>
                <a:spcPct val="117029"/>
              </a:lnSpc>
            </a:pPr>
            <a:endParaRPr lang="en-US" sz="7800" b="0" i="0" u="none" strike="noStrike" dirty="0">
              <a:solidFill>
                <a:srgbClr val="000000"/>
              </a:solidFill>
              <a:latin typeface="서울한강 장체 B" panose="02020503020101020101" pitchFamily="18" charset="-127"/>
              <a:ea typeface="서울한강 장체 B" panose="02020503020101020101" pitchFamily="18" charset="-127"/>
            </a:endParaRPr>
          </a:p>
          <a:p>
            <a:pPr lvl="0" algn="ctr">
              <a:lnSpc>
                <a:spcPct val="117029"/>
              </a:lnSpc>
            </a:pPr>
            <a:r>
              <a:rPr lang="en-US" altLang="ko-KR" sz="7800" b="0" i="0" u="none" strike="noStrike" dirty="0">
                <a:solidFill>
                  <a:srgbClr val="000000"/>
                </a:solidFill>
                <a:latin typeface="서울한강 장체 B" panose="02020503020101020101" pitchFamily="18" charset="-127"/>
                <a:ea typeface="서울한강 장체 B" panose="02020503020101020101" pitchFamily="18" charset="-127"/>
              </a:rPr>
              <a:t>In the month of April, which is full of the scent of spring, programs that will help families grow together and become stronger will be held. Let's make family memories with </a:t>
            </a:r>
            <a:r>
              <a:rPr lang="en-US" altLang="ko-KR" sz="7800" b="0" i="0" u="none" strike="noStrike" dirty="0" err="1">
                <a:solidFill>
                  <a:srgbClr val="000000"/>
                </a:solidFill>
                <a:latin typeface="서울한강 장체 B" panose="02020503020101020101" pitchFamily="18" charset="-127"/>
                <a:ea typeface="서울한강 장체 B" panose="02020503020101020101" pitchFamily="18" charset="-127"/>
              </a:rPr>
              <a:t>Seochogu</a:t>
            </a:r>
            <a:r>
              <a:rPr lang="en-US" altLang="ko-KR" sz="7800" b="0" i="0" u="none" strike="noStrike" dirty="0">
                <a:solidFill>
                  <a:srgbClr val="000000"/>
                </a:solidFill>
                <a:latin typeface="서울한강 장체 B" panose="02020503020101020101" pitchFamily="18" charset="-127"/>
                <a:ea typeface="서울한강 장체 B" panose="02020503020101020101" pitchFamily="18" charset="-127"/>
              </a:rPr>
              <a:t> Family Center~</a:t>
            </a:r>
          </a:p>
          <a:p>
            <a:pPr lvl="0" algn="ctr">
              <a:lnSpc>
                <a:spcPct val="117029"/>
              </a:lnSpc>
            </a:pPr>
            <a:endParaRPr lang="en-US" sz="7800" b="0" i="0" u="none" strike="noStrike" dirty="0">
              <a:solidFill>
                <a:srgbClr val="000000"/>
              </a:solidFill>
              <a:latin typeface="서울한강 장체 B" panose="02020503020101020101" pitchFamily="18" charset="-127"/>
              <a:ea typeface="서울한강 장체 B" panose="02020503020101020101" pitchFamily="18" charset="-127"/>
            </a:endParaRPr>
          </a:p>
          <a:p>
            <a:pPr lvl="0" algn="ctr">
              <a:lnSpc>
                <a:spcPct val="117029"/>
              </a:lnSpc>
            </a:pPr>
            <a:r>
              <a:rPr lang="en-US" sz="8800" b="0" i="0" u="none" strike="noStrike" dirty="0">
                <a:solidFill>
                  <a:srgbClr val="008141"/>
                </a:solidFill>
                <a:latin typeface="서울한강 장체 B" panose="02020503020101020101" pitchFamily="18" charset="-127"/>
                <a:ea typeface="서울한강 장체 B" panose="02020503020101020101" pitchFamily="18" charset="-127"/>
              </a:rPr>
              <a:t>"</a:t>
            </a:r>
            <a:r>
              <a:rPr lang="en-US" altLang="ko-KR" sz="8800" b="0" i="0" u="none" strike="noStrike" dirty="0">
                <a:solidFill>
                  <a:srgbClr val="008141"/>
                </a:solidFill>
                <a:latin typeface="서울한강 장체 B" panose="02020503020101020101" pitchFamily="18" charset="-127"/>
                <a:ea typeface="서울한강 장체 B" panose="02020503020101020101" pitchFamily="18" charset="-127"/>
              </a:rPr>
              <a:t> </a:t>
            </a:r>
            <a:r>
              <a:rPr lang="en-US" altLang="ko-KR" sz="8800" b="1" i="0" u="none" strike="noStrike" dirty="0">
                <a:solidFill>
                  <a:srgbClr val="008141"/>
                </a:solidFill>
                <a:latin typeface="서울한강 장체 B" panose="02020503020101020101" pitchFamily="18" charset="-127"/>
                <a:ea typeface="서울한강 장체 B" panose="02020503020101020101" pitchFamily="18" charset="-127"/>
              </a:rPr>
              <a:t>Happiness for all families in </a:t>
            </a:r>
            <a:r>
              <a:rPr lang="en-US" altLang="ko-KR" sz="8800" b="1" i="0" u="none" strike="noStrike" dirty="0" err="1">
                <a:solidFill>
                  <a:srgbClr val="008141"/>
                </a:solidFill>
                <a:latin typeface="서울한강 장체 B" panose="02020503020101020101" pitchFamily="18" charset="-127"/>
                <a:ea typeface="서울한강 장체 B" panose="02020503020101020101" pitchFamily="18" charset="-127"/>
              </a:rPr>
              <a:t>Seocho-gu</a:t>
            </a:r>
            <a:r>
              <a:rPr lang="en-US" altLang="ko-KR" sz="8800" b="1" i="0" u="none" strike="noStrike" dirty="0">
                <a:solidFill>
                  <a:srgbClr val="008141"/>
                </a:solidFill>
                <a:latin typeface="서울한강 장체 B" panose="02020503020101020101" pitchFamily="18" charset="-127"/>
                <a:ea typeface="서울한강 장체 B" panose="02020503020101020101" pitchFamily="18" charset="-127"/>
              </a:rPr>
              <a:t>, </a:t>
            </a:r>
          </a:p>
          <a:p>
            <a:pPr lvl="0" algn="ctr">
              <a:lnSpc>
                <a:spcPct val="117029"/>
              </a:lnSpc>
            </a:pPr>
            <a:r>
              <a:rPr lang="en-US" altLang="ko-KR" sz="8800" b="1" i="0" u="none" strike="noStrike" dirty="0">
                <a:solidFill>
                  <a:srgbClr val="008141"/>
                </a:solidFill>
                <a:latin typeface="서울한강 장체 B" panose="02020503020101020101" pitchFamily="18" charset="-127"/>
                <a:ea typeface="서울한강 장체 B" panose="02020503020101020101" pitchFamily="18" charset="-127"/>
              </a:rPr>
              <a:t>We are together</a:t>
            </a:r>
            <a:r>
              <a:rPr lang="en-US" sz="8800" b="0" i="0" u="none" strike="noStrike" dirty="0">
                <a:solidFill>
                  <a:srgbClr val="008141"/>
                </a:solidFill>
                <a:latin typeface="서울한강 장체 B" panose="02020503020101020101" pitchFamily="18" charset="-127"/>
                <a:ea typeface="서울한강 장체 B" panose="02020503020101020101" pitchFamily="18" charset="-127"/>
              </a:rPr>
              <a:t>!"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700" y="29108400"/>
            <a:ext cx="21577300" cy="11277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3800" y="39979600"/>
            <a:ext cx="8636000" cy="2743200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C67A6442-B125-4E0F-A14F-CD5657407BAB}"/>
              </a:ext>
            </a:extLst>
          </p:cNvPr>
          <p:cNvSpPr txBox="1"/>
          <p:nvPr/>
        </p:nvSpPr>
        <p:spPr>
          <a:xfrm>
            <a:off x="-6692900" y="939800"/>
            <a:ext cx="42189400" cy="5372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/>
            <a:r>
              <a:rPr lang="en-US" altLang="ko-KR" sz="15000" b="1" i="0" u="none" strike="noStrike" dirty="0">
                <a:solidFill>
                  <a:srgbClr val="92D050"/>
                </a:solidFill>
                <a:latin typeface="서울한강 장체 B" panose="02020503020101020101" pitchFamily="18" charset="-127"/>
                <a:ea typeface="서울한강 장체 B" panose="02020503020101020101" pitchFamily="18" charset="-127"/>
              </a:rPr>
              <a:t>April, when Warm Spring </a:t>
            </a:r>
          </a:p>
          <a:p>
            <a:pPr lvl="0" algn="ctr"/>
            <a:r>
              <a:rPr lang="en-US" altLang="ko-KR" sz="15000" b="1" i="0" u="none" strike="noStrike" dirty="0">
                <a:solidFill>
                  <a:srgbClr val="92D050"/>
                </a:solidFill>
                <a:latin typeface="서울한강 장체 B" panose="02020503020101020101" pitchFamily="18" charset="-127"/>
                <a:ea typeface="서울한강 장체 B" panose="02020503020101020101" pitchFamily="18" charset="-127"/>
              </a:rPr>
              <a:t>Breezes Blow</a:t>
            </a:r>
            <a:endParaRPr lang="ko-KR" sz="15000" b="1" i="0" u="none" strike="noStrike" dirty="0">
              <a:solidFill>
                <a:srgbClr val="92D050"/>
              </a:solidFill>
              <a:latin typeface="서울한강 장체 B" panose="02020503020101020101" pitchFamily="18" charset="-127"/>
              <a:ea typeface="서울한강 장체 B" panose="02020503020101020101" pitchFamily="18" charset="-127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9900" y="32359600"/>
            <a:ext cx="29768800" cy="10452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500" y="-4241800"/>
            <a:ext cx="8902700" cy="849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5400" y="-2387600"/>
            <a:ext cx="7505700" cy="764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1800" y="-3378200"/>
            <a:ext cx="7632700" cy="7340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100000">
            <a:off x="-990600" y="101600"/>
            <a:ext cx="3543300" cy="60833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69900" y="5257800"/>
            <a:ext cx="2171700" cy="20701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11800" y="-736600"/>
            <a:ext cx="3009900" cy="2870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140000">
            <a:off x="27520900" y="5613400"/>
            <a:ext cx="1879600" cy="1816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4100" y="2133600"/>
            <a:ext cx="1155700" cy="11176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56200" y="2387600"/>
            <a:ext cx="1155700" cy="11176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620000">
            <a:off x="8077200" y="-2438400"/>
            <a:ext cx="2832100" cy="48641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11460000">
            <a:off x="20916900" y="-990600"/>
            <a:ext cx="2832100" cy="48641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55100" y="1358900"/>
            <a:ext cx="1155700" cy="11176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25300" y="3403600"/>
            <a:ext cx="1155700" cy="11176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860000">
            <a:off x="27393900" y="1816100"/>
            <a:ext cx="2832100" cy="48641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83800" y="39458900"/>
            <a:ext cx="8636000" cy="2743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alphaModFix amt="80000"/>
          </a:blip>
          <a:stretch>
            <a:fillRect/>
          </a:stretch>
        </p:blipFill>
        <p:spPr>
          <a:xfrm>
            <a:off x="1181100" y="5180985"/>
            <a:ext cx="27279600" cy="337820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111250" y="11585653"/>
            <a:ext cx="12998449" cy="1333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7500" b="1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Family Gardening Program</a:t>
            </a:r>
            <a:endParaRPr lang="ko-KR" sz="7500" b="1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1" name="Group 2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79" name="그룹 78">
            <a:extLst>
              <a:ext uri="{FF2B5EF4-FFF2-40B4-BE49-F238E27FC236}">
                <a16:creationId xmlns:a16="http://schemas.microsoft.com/office/drawing/2014/main" id="{3833E9F0-7BFE-407D-9840-AEFBA33ACA12}"/>
              </a:ext>
            </a:extLst>
          </p:cNvPr>
          <p:cNvGrpSpPr/>
          <p:nvPr/>
        </p:nvGrpSpPr>
        <p:grpSpPr>
          <a:xfrm>
            <a:off x="1804834" y="13921129"/>
            <a:ext cx="14146366" cy="7985985"/>
            <a:chOff x="2046134" y="13946915"/>
            <a:chExt cx="14146366" cy="7985985"/>
          </a:xfrm>
        </p:grpSpPr>
        <p:grpSp>
          <p:nvGrpSpPr>
            <p:cNvPr id="71" name="그룹 70">
              <a:extLst>
                <a:ext uri="{FF2B5EF4-FFF2-40B4-BE49-F238E27FC236}">
                  <a16:creationId xmlns:a16="http://schemas.microsoft.com/office/drawing/2014/main" id="{C08CD40A-4C98-404C-B87E-840589865FCF}"/>
                </a:ext>
              </a:extLst>
            </p:cNvPr>
            <p:cNvGrpSpPr/>
            <p:nvPr/>
          </p:nvGrpSpPr>
          <p:grpSpPr>
            <a:xfrm>
              <a:off x="2046134" y="14300200"/>
              <a:ext cx="838200" cy="7632700"/>
              <a:chOff x="2374900" y="14300200"/>
              <a:chExt cx="838200" cy="7632700"/>
            </a:xfrm>
          </p:grpSpPr>
          <p:pic>
            <p:nvPicPr>
              <p:cNvPr id="22" name="Picture 22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374900" y="14300200"/>
                <a:ext cx="838200" cy="914400"/>
              </a:xfrm>
              <a:prstGeom prst="rect">
                <a:avLst/>
              </a:prstGeom>
            </p:spPr>
          </p:pic>
          <p:grpSp>
            <p:nvGrpSpPr>
              <p:cNvPr id="70" name="그룹 69">
                <a:extLst>
                  <a:ext uri="{FF2B5EF4-FFF2-40B4-BE49-F238E27FC236}">
                    <a16:creationId xmlns:a16="http://schemas.microsoft.com/office/drawing/2014/main" id="{19171DCA-86D9-4515-8C71-28B9B4EEE76A}"/>
                  </a:ext>
                </a:extLst>
              </p:cNvPr>
              <p:cNvGrpSpPr/>
              <p:nvPr/>
            </p:nvGrpSpPr>
            <p:grpSpPr>
              <a:xfrm>
                <a:off x="2374900" y="15938500"/>
                <a:ext cx="838200" cy="5994400"/>
                <a:chOff x="2374900" y="15938500"/>
                <a:chExt cx="838200" cy="5994400"/>
              </a:xfrm>
            </p:grpSpPr>
            <p:pic>
              <p:nvPicPr>
                <p:cNvPr id="23" name="Picture 23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374900" y="15938500"/>
                  <a:ext cx="838200" cy="914400"/>
                </a:xfrm>
                <a:prstGeom prst="rect">
                  <a:avLst/>
                </a:prstGeom>
              </p:spPr>
            </p:pic>
            <p:pic>
              <p:nvPicPr>
                <p:cNvPr id="24" name="Picture 24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374900" y="17703800"/>
                  <a:ext cx="838200" cy="914400"/>
                </a:xfrm>
                <a:prstGeom prst="rect">
                  <a:avLst/>
                </a:prstGeom>
              </p:spPr>
            </p:pic>
            <p:pic>
              <p:nvPicPr>
                <p:cNvPr id="25" name="Picture 25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374900" y="19304000"/>
                  <a:ext cx="838200" cy="914400"/>
                </a:xfrm>
                <a:prstGeom prst="rect">
                  <a:avLst/>
                </a:prstGeom>
              </p:spPr>
            </p:pic>
            <p:pic>
              <p:nvPicPr>
                <p:cNvPr id="26" name="Picture 26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374900" y="21018500"/>
                  <a:ext cx="838200" cy="914400"/>
                </a:xfrm>
                <a:prstGeom prst="rect">
                  <a:avLst/>
                </a:prstGeom>
              </p:spPr>
            </p:pic>
          </p:grpSp>
        </p:grpSp>
        <p:sp>
          <p:nvSpPr>
            <p:cNvPr id="27" name="TextBox 27"/>
            <p:cNvSpPr txBox="1"/>
            <p:nvPr/>
          </p:nvSpPr>
          <p:spPr>
            <a:xfrm>
              <a:off x="3175000" y="13946915"/>
              <a:ext cx="13017500" cy="7848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180940"/>
                </a:lnSpc>
              </a:pPr>
              <a:r>
                <a:rPr lang="en-US" altLang="ko-KR" sz="48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Date &amp; time : </a:t>
              </a:r>
              <a:r>
                <a:rPr lang="en-US" altLang="ko-KR" sz="4800" b="0" i="0" u="none" strike="noStrike" dirty="0">
                  <a:solidFill>
                    <a:schemeClr val="bg2">
                      <a:lumMod val="25000"/>
                    </a:schemeClr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4/17(Thu) 19:00~21:00</a:t>
              </a:r>
            </a:p>
            <a:p>
              <a:pPr lvl="0" algn="l">
                <a:lnSpc>
                  <a:spcPct val="180940"/>
                </a:lnSpc>
              </a:pPr>
              <a:r>
                <a:rPr lang="en-US" altLang="ko-KR" sz="48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Location : </a:t>
              </a:r>
              <a:r>
                <a:rPr lang="en-US" altLang="ko-KR" sz="4800" b="0" i="0" u="none" strike="noStrike" dirty="0" err="1">
                  <a:solidFill>
                    <a:schemeClr val="bg2">
                      <a:lumMod val="25000"/>
                    </a:schemeClr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Bangbae</a:t>
              </a:r>
              <a:r>
                <a:rPr lang="en-US" altLang="ko-KR" sz="4800" b="0" i="0" u="none" strike="noStrike" dirty="0">
                  <a:solidFill>
                    <a:schemeClr val="bg2">
                      <a:lumMod val="25000"/>
                    </a:schemeClr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Headquarters  4th floor   </a:t>
              </a:r>
            </a:p>
            <a:p>
              <a:pPr lvl="0" algn="l">
                <a:lnSpc>
                  <a:spcPct val="180940"/>
                </a:lnSpc>
              </a:pPr>
              <a:r>
                <a:rPr lang="en-US" altLang="ko-KR" sz="4800" dirty="0">
                  <a:solidFill>
                    <a:schemeClr val="bg2">
                      <a:lumMod val="25000"/>
                    </a:schemeClr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            </a:t>
              </a:r>
              <a:r>
                <a:rPr lang="en-US" altLang="ko-KR" sz="4800" b="0" i="0" u="none" strike="noStrike" dirty="0">
                  <a:solidFill>
                    <a:schemeClr val="bg2">
                      <a:lumMod val="25000"/>
                    </a:schemeClr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training room</a:t>
              </a:r>
            </a:p>
            <a:p>
              <a:pPr lvl="0" algn="l">
                <a:lnSpc>
                  <a:spcPct val="180940"/>
                </a:lnSpc>
              </a:pPr>
              <a:r>
                <a:rPr lang="en-US" altLang="ko-KR" sz="48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Recipient : </a:t>
              </a:r>
              <a:r>
                <a:rPr lang="en-US" altLang="ko-KR" sz="4800" b="0" i="0" u="none" strike="noStrike" dirty="0" err="1">
                  <a:solidFill>
                    <a:schemeClr val="bg2">
                      <a:lumMod val="25000"/>
                    </a:schemeClr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Seocho-gu</a:t>
              </a:r>
              <a:r>
                <a:rPr lang="en-US" altLang="ko-KR" sz="4800" b="0" i="0" u="none" strike="noStrike" dirty="0">
                  <a:solidFill>
                    <a:schemeClr val="bg2">
                      <a:lumMod val="25000"/>
                    </a:schemeClr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family</a:t>
              </a:r>
            </a:p>
            <a:p>
              <a:pPr lvl="0" algn="l">
                <a:lnSpc>
                  <a:spcPct val="180940"/>
                </a:lnSpc>
              </a:pPr>
              <a:r>
                <a:rPr lang="en-US" altLang="ko-KR" sz="48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Content : </a:t>
              </a:r>
              <a:r>
                <a:rPr lang="en-US" altLang="ko-KR" sz="4800" b="0" i="0" u="none" strike="noStrike" dirty="0">
                  <a:solidFill>
                    <a:schemeClr val="bg2">
                      <a:lumMod val="25000"/>
                    </a:schemeClr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Family Gardening Program</a:t>
              </a:r>
            </a:p>
            <a:p>
              <a:pPr lvl="0" algn="l">
                <a:lnSpc>
                  <a:spcPct val="180940"/>
                </a:lnSpc>
              </a:pPr>
              <a:r>
                <a:rPr lang="en-US" altLang="ko-KR" sz="48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Inquiry : </a:t>
              </a:r>
              <a:r>
                <a:rPr lang="en-US" altLang="ko-KR" sz="4800" b="0" i="0" u="none" strike="noStrike" dirty="0">
                  <a:solidFill>
                    <a:schemeClr val="bg2">
                      <a:lumMod val="25000"/>
                    </a:schemeClr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070-7477-2406(</a:t>
              </a:r>
              <a:r>
                <a:rPr lang="en-US" altLang="ko-KR" sz="4800" b="0" i="0" u="none" strike="noStrike" dirty="0" err="1">
                  <a:solidFill>
                    <a:schemeClr val="bg2">
                      <a:lumMod val="25000"/>
                    </a:schemeClr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Haeun</a:t>
              </a:r>
              <a:r>
                <a:rPr lang="en-US" altLang="ko-KR" sz="4800" b="0" i="0" u="none" strike="noStrike" dirty="0">
                  <a:solidFill>
                    <a:schemeClr val="bg2">
                      <a:lumMod val="25000"/>
                    </a:schemeClr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Seo)</a:t>
              </a:r>
              <a:endParaRPr lang="en-US" sz="4800" b="0" i="0" u="none" strike="noStrike" dirty="0">
                <a:solidFill>
                  <a:schemeClr val="bg2">
                    <a:lumMod val="2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86200" y="9017000"/>
            <a:ext cx="8470900" cy="1727200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3911600" y="9023350"/>
            <a:ext cx="8432800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8000" b="1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Family Love Day</a:t>
            </a:r>
            <a:endParaRPr lang="ko-KR" sz="8000" b="1" i="0" u="none" strike="noStrike" dirty="0">
              <a:solidFill>
                <a:srgbClr val="FFFFFF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6532178" y="11671932"/>
            <a:ext cx="10678699" cy="1333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7500" b="1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Daily Life - Deviation Package 2</a:t>
            </a:r>
            <a:endParaRPr lang="en-US" sz="7500" b="1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32" name="Group 3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3" name="Group 3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4" name="Picture 3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354300" y="14300200"/>
            <a:ext cx="838200" cy="9144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354300" y="15938500"/>
            <a:ext cx="838200" cy="91440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354300" y="17703800"/>
            <a:ext cx="838200" cy="91440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354300" y="19304000"/>
            <a:ext cx="838200" cy="91440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354300" y="21018500"/>
            <a:ext cx="838200" cy="914400"/>
          </a:xfrm>
          <a:prstGeom prst="rect">
            <a:avLst/>
          </a:prstGeom>
        </p:spPr>
      </p:pic>
      <p:sp>
        <p:nvSpPr>
          <p:cNvPr id="39" name="TextBox 39"/>
          <p:cNvSpPr txBox="1"/>
          <p:nvPr/>
        </p:nvSpPr>
        <p:spPr>
          <a:xfrm>
            <a:off x="16469032" y="13972502"/>
            <a:ext cx="13017500" cy="7848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80940"/>
              </a:lnSpc>
            </a:pP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Date &amp; time : </a:t>
            </a:r>
            <a:r>
              <a:rPr lang="en-US" altLang="ko-KR" sz="4800" b="0" i="0" u="none" strike="noStrike" dirty="0">
                <a:solidFill>
                  <a:schemeClr val="bg2">
                    <a:lumMod val="2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4/25(Fri) 19:00~21:00</a:t>
            </a:r>
          </a:p>
          <a:p>
            <a:pPr lvl="0" algn="l">
              <a:lnSpc>
                <a:spcPct val="180940"/>
              </a:lnSpc>
            </a:pP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Location : </a:t>
            </a:r>
            <a:r>
              <a:rPr lang="en-US" altLang="ko-KR" sz="4800" b="0" i="0" u="none" strike="noStrike" dirty="0" err="1">
                <a:solidFill>
                  <a:schemeClr val="bg2">
                    <a:lumMod val="2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Bangbae</a:t>
            </a:r>
            <a:r>
              <a:rPr lang="en-US" altLang="ko-KR" sz="4800" b="0" i="0" u="none" strike="noStrike" dirty="0">
                <a:solidFill>
                  <a:schemeClr val="bg2">
                    <a:lumMod val="2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Headquarters  4th </a:t>
            </a:r>
          </a:p>
          <a:p>
            <a:pPr lvl="0" algn="l">
              <a:lnSpc>
                <a:spcPct val="180940"/>
              </a:lnSpc>
            </a:pPr>
            <a:r>
              <a:rPr lang="en-US" altLang="ko-KR" sz="4800" b="0" i="0" u="none" strike="noStrike" dirty="0">
                <a:solidFill>
                  <a:schemeClr val="bg2">
                    <a:lumMod val="2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    floor training room</a:t>
            </a:r>
          </a:p>
          <a:p>
            <a:pPr lvl="0" algn="l"/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Recipient : </a:t>
            </a:r>
            <a:r>
              <a:rPr lang="en-US" altLang="ko-KR" sz="4800" b="0" i="0" u="none" strike="noStrike" dirty="0">
                <a:solidFill>
                  <a:schemeClr val="bg2">
                    <a:lumMod val="2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7 single-parent/grand-parent                                   </a:t>
            </a:r>
          </a:p>
          <a:p>
            <a:pPr lvl="0" algn="l">
              <a:lnSpc>
                <a:spcPct val="180940"/>
              </a:lnSpc>
            </a:pPr>
            <a:r>
              <a:rPr lang="en-US" altLang="ko-KR" sz="4800" dirty="0">
                <a:solidFill>
                  <a:schemeClr val="bg2">
                    <a:lumMod val="2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     </a:t>
            </a:r>
            <a:r>
              <a:rPr lang="en-US" altLang="ko-KR" sz="4800" b="0" i="0" u="none" strike="noStrike" dirty="0">
                <a:solidFill>
                  <a:schemeClr val="bg2">
                    <a:lumMod val="2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families, 15 people</a:t>
            </a:r>
          </a:p>
          <a:p>
            <a:pPr lvl="0" algn="l">
              <a:lnSpc>
                <a:spcPct val="180940"/>
              </a:lnSpc>
            </a:pP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Content : </a:t>
            </a:r>
            <a:r>
              <a:rPr lang="en-US" altLang="ko-KR" sz="4800" b="0" i="0" u="none" strike="noStrike" dirty="0">
                <a:solidFill>
                  <a:schemeClr val="bg2">
                    <a:lumMod val="2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Organize storage training</a:t>
            </a:r>
          </a:p>
          <a:p>
            <a:pPr lvl="0" algn="l">
              <a:lnSpc>
                <a:spcPct val="180940"/>
              </a:lnSpc>
            </a:pP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Inquiry : </a:t>
            </a:r>
            <a:r>
              <a:rPr lang="en-US" altLang="ko-KR" sz="4800" b="0" i="0" u="none" strike="noStrike" dirty="0">
                <a:solidFill>
                  <a:schemeClr val="bg2">
                    <a:lumMod val="2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070-7477-2612(</a:t>
            </a:r>
            <a:r>
              <a:rPr lang="en-US" altLang="ko-KR" sz="4800" b="0" i="0" u="none" strike="noStrike" dirty="0" err="1">
                <a:solidFill>
                  <a:schemeClr val="bg2">
                    <a:lumMod val="2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Joohyun</a:t>
            </a:r>
            <a:r>
              <a:rPr lang="en-US" altLang="ko-KR" sz="4800" b="0" i="0" u="none" strike="noStrike" dirty="0">
                <a:solidFill>
                  <a:schemeClr val="bg2">
                    <a:lumMod val="2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Lee)</a:t>
            </a:r>
            <a:endParaRPr lang="en-US" sz="4800" b="0" i="0" u="none" strike="noStrike" dirty="0">
              <a:solidFill>
                <a:schemeClr val="bg2">
                  <a:lumMod val="25000"/>
                </a:schemeClr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40" name="Group 4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1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675100" y="9017000"/>
            <a:ext cx="8470900" cy="1727200"/>
          </a:xfrm>
          <a:prstGeom prst="rect">
            <a:avLst/>
          </a:prstGeom>
        </p:spPr>
      </p:pic>
      <p:sp>
        <p:nvSpPr>
          <p:cNvPr id="42" name="TextBox 42"/>
          <p:cNvSpPr txBox="1"/>
          <p:nvPr/>
        </p:nvSpPr>
        <p:spPr>
          <a:xfrm>
            <a:off x="16884649" y="9029700"/>
            <a:ext cx="8051800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8000" b="1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Ordinary Family</a:t>
            </a:r>
            <a:endParaRPr lang="ko-KR" sz="8000" b="1" i="0" u="none" strike="noStrike" dirty="0">
              <a:solidFill>
                <a:srgbClr val="FFFFFF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43" name="Group 4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4" name="Picture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64000" y="24384000"/>
            <a:ext cx="8737600" cy="1727200"/>
          </a:xfrm>
          <a:prstGeom prst="rect">
            <a:avLst/>
          </a:prstGeom>
        </p:spPr>
      </p:pic>
      <p:sp>
        <p:nvSpPr>
          <p:cNvPr id="45" name="TextBox 45"/>
          <p:cNvSpPr txBox="1"/>
          <p:nvPr/>
        </p:nvSpPr>
        <p:spPr>
          <a:xfrm>
            <a:off x="685800" y="26454100"/>
            <a:ext cx="14846300" cy="2628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/>
            <a:r>
              <a:rPr lang="en-US" altLang="ko-KR" sz="5400" b="1" i="0" u="none" strike="noStrike" spc="-2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Psychological and Emotional Specialization </a:t>
            </a:r>
          </a:p>
          <a:p>
            <a:pPr lvl="0" algn="ctr"/>
            <a:r>
              <a:rPr lang="en-US" altLang="ko-KR" sz="5400" b="1" i="0" u="none" strike="noStrike" spc="-2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Council: Hope (Holding Hope)</a:t>
            </a:r>
            <a:endParaRPr lang="en-US" sz="5400" b="1" i="0" u="none" strike="noStrike" spc="-200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46" name="Group 4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7" name="Group 4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54" name="TextBox 54"/>
          <p:cNvSpPr txBox="1"/>
          <p:nvPr/>
        </p:nvSpPr>
        <p:spPr>
          <a:xfrm>
            <a:off x="4533900" y="24536400"/>
            <a:ext cx="7823200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4800" b="1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Whole Family Care Project</a:t>
            </a:r>
            <a:endParaRPr lang="ko-KR" sz="4800" b="1" i="0" u="none" strike="noStrike" dirty="0">
              <a:solidFill>
                <a:srgbClr val="FFFFFF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14008100" y="27076400"/>
            <a:ext cx="14846300" cy="1320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5400" b="1" i="0" u="none" strike="noStrike" spc="-2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‘Meeting; Meet the Inner </a:t>
            </a:r>
          </a:p>
          <a:p>
            <a:pPr lvl="0" algn="ctr">
              <a:lnSpc>
                <a:spcPct val="116199"/>
              </a:lnSpc>
            </a:pPr>
            <a:r>
              <a:rPr lang="en-US" sz="5400" b="1" i="0" u="none" strike="noStrike" spc="-2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Side of Family’</a:t>
            </a:r>
          </a:p>
        </p:txBody>
      </p:sp>
      <p:grpSp>
        <p:nvGrpSpPr>
          <p:cNvPr id="57" name="Group 5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8" name="Group 5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81" name="그룹 80">
            <a:extLst>
              <a:ext uri="{FF2B5EF4-FFF2-40B4-BE49-F238E27FC236}">
                <a16:creationId xmlns:a16="http://schemas.microsoft.com/office/drawing/2014/main" id="{7ECEF934-2366-4906-B371-86B544A11869}"/>
              </a:ext>
            </a:extLst>
          </p:cNvPr>
          <p:cNvGrpSpPr/>
          <p:nvPr/>
        </p:nvGrpSpPr>
        <p:grpSpPr>
          <a:xfrm>
            <a:off x="15354300" y="29781500"/>
            <a:ext cx="838200" cy="7435850"/>
            <a:chOff x="15532100" y="29781500"/>
            <a:chExt cx="838200" cy="7435850"/>
          </a:xfrm>
        </p:grpSpPr>
        <p:pic>
          <p:nvPicPr>
            <p:cNvPr id="59" name="Picture 5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5532100" y="29781500"/>
              <a:ext cx="838200" cy="914400"/>
            </a:xfrm>
            <a:prstGeom prst="rect">
              <a:avLst/>
            </a:prstGeom>
          </p:spPr>
        </p:pic>
        <p:pic>
          <p:nvPicPr>
            <p:cNvPr id="60" name="Picture 6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5532100" y="30816550"/>
              <a:ext cx="838200" cy="914400"/>
            </a:xfrm>
            <a:prstGeom prst="rect">
              <a:avLst/>
            </a:prstGeom>
          </p:spPr>
        </p:pic>
        <p:pic>
          <p:nvPicPr>
            <p:cNvPr id="61" name="Picture 6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5532100" y="32950150"/>
              <a:ext cx="838200" cy="914400"/>
            </a:xfrm>
            <a:prstGeom prst="rect">
              <a:avLst/>
            </a:prstGeom>
          </p:spPr>
        </p:pic>
        <p:pic>
          <p:nvPicPr>
            <p:cNvPr id="62" name="Picture 6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5532100" y="34093150"/>
              <a:ext cx="838200" cy="914400"/>
            </a:xfrm>
            <a:prstGeom prst="rect">
              <a:avLst/>
            </a:prstGeom>
          </p:spPr>
        </p:pic>
        <p:pic>
          <p:nvPicPr>
            <p:cNvPr id="63" name="Picture 6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5532100" y="36302950"/>
              <a:ext cx="838200" cy="914400"/>
            </a:xfrm>
            <a:prstGeom prst="rect">
              <a:avLst/>
            </a:prstGeom>
          </p:spPr>
        </p:pic>
      </p:grpSp>
      <p:sp>
        <p:nvSpPr>
          <p:cNvPr id="64" name="TextBox 64"/>
          <p:cNvSpPr txBox="1"/>
          <p:nvPr/>
        </p:nvSpPr>
        <p:spPr>
          <a:xfrm>
            <a:off x="16675100" y="29371823"/>
            <a:ext cx="13017500" cy="7924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Date &amp; time : </a:t>
            </a:r>
            <a:r>
              <a:rPr lang="en-US" altLang="ko-KR" sz="4800" b="0" i="0" u="none" strike="noStrike" dirty="0">
                <a:solidFill>
                  <a:schemeClr val="bg2">
                    <a:lumMod val="2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Every </a:t>
            </a:r>
            <a:r>
              <a:rPr lang="en-US" altLang="ko-KR" sz="4800" b="0" i="0" u="none" strike="noStrike" dirty="0" err="1">
                <a:solidFill>
                  <a:schemeClr val="bg2">
                    <a:lumMod val="2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tuesday</a:t>
            </a:r>
            <a:r>
              <a:rPr lang="en-US" altLang="ko-KR" sz="4800" b="0" i="0" u="none" strike="noStrike" dirty="0">
                <a:solidFill>
                  <a:schemeClr val="bg2">
                    <a:lumMod val="2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 19:00~21:00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Location : </a:t>
            </a:r>
            <a:r>
              <a:rPr lang="en-US" altLang="ko-KR" sz="4800" b="0" i="0" u="none" strike="noStrike" dirty="0" err="1">
                <a:solidFill>
                  <a:schemeClr val="bg2">
                    <a:lumMod val="2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Bangbae</a:t>
            </a:r>
            <a:r>
              <a:rPr lang="en-US" altLang="ko-KR" sz="4800" b="0" i="0" u="none" strike="noStrike" dirty="0">
                <a:solidFill>
                  <a:schemeClr val="bg2">
                    <a:lumMod val="2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Headquarters  4th 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chemeClr val="bg2">
                    <a:lumMod val="2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   floor </a:t>
            </a:r>
            <a:r>
              <a:rPr lang="en-US" altLang="ko-KR" sz="4800" dirty="0">
                <a:solidFill>
                  <a:schemeClr val="bg2">
                    <a:lumMod val="2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o</a:t>
            </a:r>
            <a:r>
              <a:rPr lang="en-US" altLang="ko-KR" sz="4800" b="0" i="0" u="none" strike="noStrike" dirty="0">
                <a:solidFill>
                  <a:schemeClr val="bg2">
                    <a:lumMod val="2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pen space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Recipient : </a:t>
            </a:r>
            <a:r>
              <a:rPr lang="en-US" altLang="ko-KR" sz="4800" b="0" i="0" u="none" strike="noStrike" dirty="0" err="1">
                <a:solidFill>
                  <a:schemeClr val="bg2">
                    <a:lumMod val="2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Seocho-gu</a:t>
            </a:r>
            <a:r>
              <a:rPr lang="en-US" altLang="ko-KR" sz="4800" b="0" i="0" u="none" strike="noStrike" dirty="0">
                <a:solidFill>
                  <a:schemeClr val="bg2">
                    <a:lumMod val="2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family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Content : </a:t>
            </a:r>
            <a:r>
              <a:rPr lang="en-US" altLang="ko-KR" sz="4800" b="0" i="0" u="none" strike="noStrike" dirty="0">
                <a:solidFill>
                  <a:schemeClr val="bg2">
                    <a:lumMod val="2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Finding out your family’s  heart       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dirty="0">
                <a:solidFill>
                  <a:schemeClr val="bg2">
                    <a:lumMod val="2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   </a:t>
            </a:r>
            <a:r>
              <a:rPr lang="en-US" altLang="ko-KR" sz="4800" b="0" i="0" u="none" strike="noStrike" dirty="0">
                <a:solidFill>
                  <a:schemeClr val="bg2">
                    <a:lumMod val="2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through art and food therapy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Inquiry : </a:t>
            </a:r>
            <a:r>
              <a:rPr lang="en-US" altLang="ko-KR" sz="4800" b="0" i="0" u="none" strike="noStrike" dirty="0">
                <a:solidFill>
                  <a:schemeClr val="bg2">
                    <a:lumMod val="2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070-7456-2415(Ye-</a:t>
            </a:r>
            <a:r>
              <a:rPr lang="en-US" altLang="ko-KR" sz="4800" b="0" i="0" u="none" strike="noStrike" dirty="0" err="1">
                <a:solidFill>
                  <a:schemeClr val="bg2">
                    <a:lumMod val="2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seung</a:t>
            </a:r>
            <a:r>
              <a:rPr lang="en-US" altLang="ko-KR" sz="4800" b="0" i="0" u="none" strike="noStrike" dirty="0">
                <a:solidFill>
                  <a:schemeClr val="bg2">
                    <a:lumMod val="2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Jeong)</a:t>
            </a:r>
            <a:endParaRPr lang="en-US" sz="4800" b="0" i="0" u="none" strike="noStrike" dirty="0">
              <a:solidFill>
                <a:schemeClr val="bg2">
                  <a:lumMod val="25000"/>
                </a:schemeClr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65" name="Group 6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66" name="Picture 6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195800" y="24384000"/>
            <a:ext cx="8470900" cy="1727200"/>
          </a:xfrm>
          <a:prstGeom prst="rect">
            <a:avLst/>
          </a:prstGeom>
        </p:spPr>
      </p:pic>
      <p:sp>
        <p:nvSpPr>
          <p:cNvPr id="67" name="TextBox 67"/>
          <p:cNvSpPr txBox="1"/>
          <p:nvPr/>
        </p:nvSpPr>
        <p:spPr>
          <a:xfrm>
            <a:off x="18148300" y="24511000"/>
            <a:ext cx="6527800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6600" b="1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Happy Bridge</a:t>
            </a:r>
            <a:endParaRPr lang="ko-KR" sz="6600" b="1" i="0" u="none" strike="noStrike" dirty="0">
              <a:solidFill>
                <a:srgbClr val="FFFFFF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1B1C4E6-4478-4F7A-92C5-1DE3ED2DBAFD}"/>
              </a:ext>
            </a:extLst>
          </p:cNvPr>
          <p:cNvSpPr txBox="1"/>
          <p:nvPr/>
        </p:nvSpPr>
        <p:spPr>
          <a:xfrm>
            <a:off x="3913220" y="951640"/>
            <a:ext cx="22386871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800" b="1" dirty="0" err="1">
                <a:ln w="76200">
                  <a:solidFill>
                    <a:schemeClr val="bg1"/>
                  </a:solidFill>
                </a:ln>
                <a:solidFill>
                  <a:srgbClr val="0066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Bangbae</a:t>
            </a:r>
            <a:r>
              <a:rPr lang="en-US" altLang="ko-KR" sz="20800" b="1" dirty="0">
                <a:ln w="76200">
                  <a:solidFill>
                    <a:schemeClr val="bg1"/>
                  </a:solidFill>
                </a:ln>
                <a:solidFill>
                  <a:srgbClr val="0066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Headquarters</a:t>
            </a:r>
          </a:p>
        </p:txBody>
      </p:sp>
      <p:grpSp>
        <p:nvGrpSpPr>
          <p:cNvPr id="80" name="그룹 79">
            <a:extLst>
              <a:ext uri="{FF2B5EF4-FFF2-40B4-BE49-F238E27FC236}">
                <a16:creationId xmlns:a16="http://schemas.microsoft.com/office/drawing/2014/main" id="{D2CA4DE8-6DCC-42C7-A036-02DCD53CEA0C}"/>
              </a:ext>
            </a:extLst>
          </p:cNvPr>
          <p:cNvGrpSpPr/>
          <p:nvPr/>
        </p:nvGrpSpPr>
        <p:grpSpPr>
          <a:xfrm>
            <a:off x="1727856" y="29140150"/>
            <a:ext cx="14146366" cy="8534400"/>
            <a:chOff x="2046134" y="29133185"/>
            <a:chExt cx="14146366" cy="8534400"/>
          </a:xfrm>
        </p:grpSpPr>
        <p:sp>
          <p:nvSpPr>
            <p:cNvPr id="53" name="TextBox 53"/>
            <p:cNvSpPr txBox="1"/>
            <p:nvPr/>
          </p:nvSpPr>
          <p:spPr>
            <a:xfrm>
              <a:off x="3175000" y="29414019"/>
              <a:ext cx="13017500" cy="7848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150000"/>
                </a:lnSpc>
              </a:pPr>
              <a:r>
                <a:rPr lang="en-US" altLang="ko-KR" sz="48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Date &amp; time : </a:t>
              </a:r>
              <a:r>
                <a:rPr lang="en-US" altLang="ko-KR" sz="4800" b="0" i="0" u="none" strike="noStrike" dirty="0">
                  <a:solidFill>
                    <a:schemeClr val="bg2">
                      <a:lumMod val="25000"/>
                    </a:schemeClr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4/25(Thu) 14:00~18:00</a:t>
              </a:r>
            </a:p>
            <a:p>
              <a:pPr lvl="0" algn="l">
                <a:lnSpc>
                  <a:spcPct val="150000"/>
                </a:lnSpc>
              </a:pPr>
              <a:r>
                <a:rPr lang="en-US" altLang="ko-KR" sz="48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Location : </a:t>
              </a:r>
              <a:r>
                <a:rPr lang="en-US" altLang="ko-KR" sz="4800" b="0" i="0" u="none" strike="noStrike" dirty="0" err="1">
                  <a:solidFill>
                    <a:schemeClr val="bg2">
                      <a:lumMod val="25000"/>
                    </a:schemeClr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Bangbae</a:t>
              </a:r>
              <a:r>
                <a:rPr lang="en-US" altLang="ko-KR" sz="4800" b="0" i="0" u="none" strike="noStrike" dirty="0">
                  <a:solidFill>
                    <a:schemeClr val="bg2">
                      <a:lumMod val="25000"/>
                    </a:schemeClr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Headquarters 4th floor                         </a:t>
              </a:r>
            </a:p>
            <a:p>
              <a:pPr lvl="0" algn="l">
                <a:lnSpc>
                  <a:spcPct val="150000"/>
                </a:lnSpc>
              </a:pPr>
              <a:r>
                <a:rPr lang="en-US" altLang="ko-KR" sz="4800" dirty="0">
                  <a:solidFill>
                    <a:schemeClr val="bg2">
                      <a:lumMod val="25000"/>
                    </a:schemeClr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            </a:t>
              </a:r>
              <a:r>
                <a:rPr lang="en-US" altLang="ko-KR" sz="4800" b="0" i="0" u="none" strike="noStrike" dirty="0">
                  <a:solidFill>
                    <a:schemeClr val="bg2">
                      <a:lumMod val="25000"/>
                    </a:schemeClr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training room</a:t>
              </a:r>
            </a:p>
            <a:p>
              <a:pPr lvl="0" algn="l">
                <a:lnSpc>
                  <a:spcPct val="150000"/>
                </a:lnSpc>
              </a:pPr>
              <a:r>
                <a:rPr lang="en-US" altLang="ko-KR" sz="48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Recipient : </a:t>
              </a:r>
              <a:r>
                <a:rPr lang="en-US" altLang="ko-KR" sz="4800" b="0" i="0" u="none" strike="noStrike" dirty="0">
                  <a:solidFill>
                    <a:schemeClr val="bg2">
                      <a:lumMod val="25000"/>
                    </a:schemeClr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Case manager of related            </a:t>
              </a:r>
            </a:p>
            <a:p>
              <a:pPr lvl="0" algn="l">
                <a:lnSpc>
                  <a:spcPct val="150000"/>
                </a:lnSpc>
              </a:pPr>
              <a:r>
                <a:rPr lang="en-US" altLang="ko-KR" sz="4800" dirty="0">
                  <a:solidFill>
                    <a:schemeClr val="bg2">
                      <a:lumMod val="25000"/>
                    </a:schemeClr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             </a:t>
              </a:r>
              <a:r>
                <a:rPr lang="en-US" altLang="ko-KR" sz="4800" b="0" i="0" u="none" strike="noStrike" dirty="0">
                  <a:solidFill>
                    <a:schemeClr val="bg2">
                      <a:lumMod val="25000"/>
                    </a:schemeClr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organizations in </a:t>
              </a:r>
              <a:r>
                <a:rPr lang="en-US" altLang="ko-KR" sz="4800" b="0" i="0" u="none" strike="noStrike" dirty="0" err="1">
                  <a:solidFill>
                    <a:schemeClr val="bg2">
                      <a:lumMod val="25000"/>
                    </a:schemeClr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Seocho-gu</a:t>
              </a:r>
              <a:endParaRPr lang="en-US" altLang="ko-KR" sz="4800" b="0" i="0" u="none" strike="noStrike" dirty="0">
                <a:solidFill>
                  <a:schemeClr val="bg2">
                    <a:lumMod val="2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  <a:p>
              <a:pPr lvl="0" algn="l">
                <a:lnSpc>
                  <a:spcPct val="150000"/>
                </a:lnSpc>
              </a:pPr>
              <a:r>
                <a:rPr lang="en-US" altLang="ko-KR" sz="48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Content : </a:t>
              </a:r>
              <a:r>
                <a:rPr lang="en-US" altLang="ko-KR" sz="4800" b="0" i="0" u="none" strike="noStrike" dirty="0">
                  <a:solidFill>
                    <a:schemeClr val="bg2">
                      <a:lumMod val="25000"/>
                    </a:schemeClr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Education related to borderline  </a:t>
              </a:r>
            </a:p>
            <a:p>
              <a:pPr lvl="0" algn="l">
                <a:lnSpc>
                  <a:spcPct val="150000"/>
                </a:lnSpc>
              </a:pPr>
              <a:r>
                <a:rPr lang="en-US" altLang="ko-KR" sz="4800" dirty="0">
                  <a:solidFill>
                    <a:schemeClr val="bg2">
                      <a:lumMod val="25000"/>
                    </a:schemeClr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            </a:t>
              </a:r>
              <a:r>
                <a:rPr lang="en-US" altLang="ko-KR" sz="4800" b="0" i="0" u="none" strike="noStrike" dirty="0">
                  <a:solidFill>
                    <a:schemeClr val="bg2">
                      <a:lumMod val="25000"/>
                    </a:schemeClr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intellectual disability</a:t>
              </a:r>
            </a:p>
            <a:p>
              <a:pPr lvl="0" algn="l">
                <a:lnSpc>
                  <a:spcPct val="150000"/>
                </a:lnSpc>
              </a:pPr>
              <a:r>
                <a:rPr lang="en-US" altLang="ko-KR" sz="48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Inquiry : </a:t>
              </a:r>
              <a:r>
                <a:rPr lang="en-US" altLang="ko-KR" sz="4800" b="0" i="0" u="none" strike="noStrike" dirty="0">
                  <a:solidFill>
                    <a:schemeClr val="bg2">
                      <a:lumMod val="25000"/>
                    </a:schemeClr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070-7477-2412(</a:t>
              </a:r>
              <a:r>
                <a:rPr lang="en-US" altLang="ko-KR" sz="4800" b="0" i="0" u="none" strike="noStrike" dirty="0" err="1">
                  <a:solidFill>
                    <a:schemeClr val="bg2">
                      <a:lumMod val="25000"/>
                    </a:schemeClr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Youngok</a:t>
              </a:r>
              <a:r>
                <a:rPr lang="en-US" altLang="ko-KR" sz="4800" b="0" i="0" u="none" strike="noStrike" dirty="0">
                  <a:solidFill>
                    <a:schemeClr val="bg2">
                      <a:lumMod val="25000"/>
                    </a:schemeClr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Nam)</a:t>
              </a:r>
              <a:endParaRPr lang="en-US" sz="4800" b="0" i="0" u="none" strike="noStrike" dirty="0">
                <a:solidFill>
                  <a:schemeClr val="bg2">
                    <a:lumMod val="2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</p:txBody>
        </p:sp>
        <p:grpSp>
          <p:nvGrpSpPr>
            <p:cNvPr id="72" name="그룹 71">
              <a:extLst>
                <a:ext uri="{FF2B5EF4-FFF2-40B4-BE49-F238E27FC236}">
                  <a16:creationId xmlns:a16="http://schemas.microsoft.com/office/drawing/2014/main" id="{8BE6A76A-3111-414E-9FA8-51A451CDD1D2}"/>
                </a:ext>
              </a:extLst>
            </p:cNvPr>
            <p:cNvGrpSpPr/>
            <p:nvPr/>
          </p:nvGrpSpPr>
          <p:grpSpPr>
            <a:xfrm>
              <a:off x="2046134" y="29133185"/>
              <a:ext cx="838200" cy="8534400"/>
              <a:chOff x="2374900" y="13670935"/>
              <a:chExt cx="838200" cy="8534400"/>
            </a:xfrm>
          </p:grpSpPr>
          <p:pic>
            <p:nvPicPr>
              <p:cNvPr id="73" name="Picture 22">
                <a:extLst>
                  <a:ext uri="{FF2B5EF4-FFF2-40B4-BE49-F238E27FC236}">
                    <a16:creationId xmlns:a16="http://schemas.microsoft.com/office/drawing/2014/main" id="{1F899DFB-8CCC-4FFA-BE8F-EE4B571F8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374900" y="13670935"/>
                <a:ext cx="838200" cy="914400"/>
              </a:xfrm>
              <a:prstGeom prst="rect">
                <a:avLst/>
              </a:prstGeom>
            </p:spPr>
          </p:pic>
          <p:grpSp>
            <p:nvGrpSpPr>
              <p:cNvPr id="74" name="그룹 73">
                <a:extLst>
                  <a:ext uri="{FF2B5EF4-FFF2-40B4-BE49-F238E27FC236}">
                    <a16:creationId xmlns:a16="http://schemas.microsoft.com/office/drawing/2014/main" id="{4E79E108-FE15-417D-8B0C-FAB7AF357884}"/>
                  </a:ext>
                </a:extLst>
              </p:cNvPr>
              <p:cNvGrpSpPr/>
              <p:nvPr/>
            </p:nvGrpSpPr>
            <p:grpSpPr>
              <a:xfrm>
                <a:off x="2374900" y="14890135"/>
                <a:ext cx="838200" cy="7315200"/>
                <a:chOff x="2374900" y="14890135"/>
                <a:chExt cx="838200" cy="7315200"/>
              </a:xfrm>
            </p:grpSpPr>
            <p:pic>
              <p:nvPicPr>
                <p:cNvPr id="75" name="Picture 23">
                  <a:extLst>
                    <a:ext uri="{FF2B5EF4-FFF2-40B4-BE49-F238E27FC236}">
                      <a16:creationId xmlns:a16="http://schemas.microsoft.com/office/drawing/2014/main" id="{96C8AE35-A76A-45D2-9480-6C3F39B5BD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374900" y="14890135"/>
                  <a:ext cx="838200" cy="914400"/>
                </a:xfrm>
                <a:prstGeom prst="rect">
                  <a:avLst/>
                </a:prstGeom>
              </p:spPr>
            </p:pic>
            <p:pic>
              <p:nvPicPr>
                <p:cNvPr id="76" name="Picture 24">
                  <a:extLst>
                    <a:ext uri="{FF2B5EF4-FFF2-40B4-BE49-F238E27FC236}">
                      <a16:creationId xmlns:a16="http://schemas.microsoft.com/office/drawing/2014/main" id="{79795B27-5572-460A-97B7-D374027615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374900" y="16947535"/>
                  <a:ext cx="838200" cy="914400"/>
                </a:xfrm>
                <a:prstGeom prst="rect">
                  <a:avLst/>
                </a:prstGeom>
              </p:spPr>
            </p:pic>
            <p:pic>
              <p:nvPicPr>
                <p:cNvPr id="77" name="Picture 25">
                  <a:extLst>
                    <a:ext uri="{FF2B5EF4-FFF2-40B4-BE49-F238E27FC236}">
                      <a16:creationId xmlns:a16="http://schemas.microsoft.com/office/drawing/2014/main" id="{E810AC98-EDCD-4C31-9511-BB3D3131F9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374900" y="19233535"/>
                  <a:ext cx="838200" cy="914400"/>
                </a:xfrm>
                <a:prstGeom prst="rect">
                  <a:avLst/>
                </a:prstGeom>
              </p:spPr>
            </p:pic>
            <p:pic>
              <p:nvPicPr>
                <p:cNvPr id="78" name="Picture 26">
                  <a:extLst>
                    <a:ext uri="{FF2B5EF4-FFF2-40B4-BE49-F238E27FC236}">
                      <a16:creationId xmlns:a16="http://schemas.microsoft.com/office/drawing/2014/main" id="{8D0E5CA6-A3CC-486D-AC20-B7B54D6698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374900" y="21290935"/>
                  <a:ext cx="838200" cy="914400"/>
                </a:xfrm>
                <a:prstGeom prst="rect">
                  <a:avLst/>
                </a:prstGeom>
              </p:spPr>
            </p:pic>
          </p:grp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9900" y="32359600"/>
            <a:ext cx="29768800" cy="10452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787400" y="5067300"/>
            <a:ext cx="27279600" cy="33782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1500" y="-4241800"/>
            <a:ext cx="8902700" cy="8496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85400" y="-2387600"/>
            <a:ext cx="7505700" cy="7645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1800" y="-3378200"/>
            <a:ext cx="7632700" cy="7340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100000">
            <a:off x="-990600" y="101600"/>
            <a:ext cx="3543300" cy="6083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69900" y="5257800"/>
            <a:ext cx="2171700" cy="20701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11800" y="-736600"/>
            <a:ext cx="3009900" cy="28702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140000">
            <a:off x="27520900" y="5613400"/>
            <a:ext cx="1879600" cy="18161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74100" y="2133600"/>
            <a:ext cx="1155700" cy="11176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856200" y="2387600"/>
            <a:ext cx="1155700" cy="11176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620000">
            <a:off x="8077200" y="-2438400"/>
            <a:ext cx="2832100" cy="48641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11460000">
            <a:off x="20916900" y="-990600"/>
            <a:ext cx="2832100" cy="48641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55100" y="1358900"/>
            <a:ext cx="1155700" cy="11176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625300" y="3403600"/>
            <a:ext cx="1155700" cy="11176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3860000">
            <a:off x="27393900" y="1816100"/>
            <a:ext cx="2832100" cy="48641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83800" y="39458900"/>
            <a:ext cx="8636000" cy="27432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892300" y="11734800"/>
            <a:ext cx="12230100" cy="1333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7500" b="1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Global Aura Chamber</a:t>
            </a:r>
            <a:endParaRPr lang="ko-KR" sz="7500" b="1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1" name="Group 2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5000" y="14533119"/>
            <a:ext cx="838200" cy="9144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5000" y="17862550"/>
            <a:ext cx="838200" cy="9144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5000" y="19919950"/>
            <a:ext cx="838200" cy="9144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5000" y="21062950"/>
            <a:ext cx="838200" cy="9144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5000" y="22205950"/>
            <a:ext cx="838200" cy="914400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3061315" y="14484862"/>
            <a:ext cx="13017500" cy="8407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Date &amp; time : </a:t>
            </a:r>
            <a:r>
              <a:rPr lang="en-US" altLang="ko-KR" sz="48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Every </a:t>
            </a:r>
            <a:r>
              <a:rPr lang="en-US" altLang="ko-KR" sz="4800" b="0" i="0" u="none" strike="noStrik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tuesday</a:t>
            </a:r>
            <a:r>
              <a:rPr lang="en-US" altLang="ko-KR" sz="48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, </a:t>
            </a:r>
            <a:r>
              <a:rPr lang="en-US" altLang="ko-KR" sz="4800" b="0" i="0" u="none" strike="noStrik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wednesday</a:t>
            </a:r>
            <a:r>
              <a:rPr lang="en-US" altLang="ko-KR" sz="48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,   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    </a:t>
            </a:r>
            <a:r>
              <a:rPr lang="en-US" altLang="ko-KR" sz="48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thu</a:t>
            </a:r>
            <a:r>
              <a:rPr lang="en-US" altLang="ko-KR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rsday</a:t>
            </a:r>
            <a:r>
              <a:rPr lang="en-US" altLang="ko-KR" sz="48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15:00~20:00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rgbClr val="FF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※ Time varies by day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Location : </a:t>
            </a:r>
            <a:r>
              <a:rPr lang="en-US" altLang="ko-KR" sz="4800" b="0" i="0" u="none" strike="noStrik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Bangbae</a:t>
            </a:r>
            <a:r>
              <a:rPr lang="en-US" altLang="ko-KR" sz="48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Headquarters 4th 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   </a:t>
            </a:r>
            <a:r>
              <a:rPr lang="en-US" altLang="ko-KR" sz="48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floor open space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Recipient : </a:t>
            </a:r>
            <a:r>
              <a:rPr lang="en-US" altLang="ko-KR" sz="48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15 multicultural children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Content : </a:t>
            </a:r>
            <a:r>
              <a:rPr lang="en-US" altLang="ko-KR" sz="48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Flute, Violin, Cello l:l Lessons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Inquiry : </a:t>
            </a:r>
            <a:r>
              <a:rPr lang="en-US" altLang="ko-KR" sz="48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070-7477-2404(</a:t>
            </a:r>
            <a:r>
              <a:rPr lang="en-US" altLang="ko-KR" sz="4800" b="0" i="0" u="none" strike="noStrik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Seulgi</a:t>
            </a:r>
            <a:r>
              <a:rPr lang="en-US" altLang="ko-KR" sz="48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Park)</a:t>
            </a:r>
            <a:endParaRPr lang="en-US" sz="4800" b="0" i="0" u="none" strike="noStrike" dirty="0">
              <a:solidFill>
                <a:schemeClr val="tx1">
                  <a:lumMod val="65000"/>
                  <a:lumOff val="35000"/>
                </a:schemeClr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7119600" y="11734800"/>
            <a:ext cx="8216900" cy="1333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7500" b="1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Global Ensemble</a:t>
            </a:r>
            <a:endParaRPr lang="ko-KR" sz="7500" b="1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30" name="Group 3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884400" y="14357350"/>
            <a:ext cx="838200" cy="91440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884400" y="16719550"/>
            <a:ext cx="838200" cy="91440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884400" y="18776950"/>
            <a:ext cx="838200" cy="9144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884400" y="19996150"/>
            <a:ext cx="838200" cy="91440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884400" y="21145500"/>
            <a:ext cx="838200" cy="914400"/>
          </a:xfrm>
          <a:prstGeom prst="rect">
            <a:avLst/>
          </a:prstGeom>
        </p:spPr>
      </p:pic>
      <p:sp>
        <p:nvSpPr>
          <p:cNvPr id="37" name="TextBox 37"/>
          <p:cNvSpPr txBox="1"/>
          <p:nvPr/>
        </p:nvSpPr>
        <p:spPr>
          <a:xfrm>
            <a:off x="16012652" y="14160500"/>
            <a:ext cx="13017500" cy="7848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Date &amp; time : </a:t>
            </a:r>
            <a:r>
              <a:rPr lang="en-US" altLang="ko-KR" sz="48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Every Thursday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             10:00~11:30  15:00~16:00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Location : </a:t>
            </a:r>
            <a:r>
              <a:rPr lang="en-US" altLang="ko-KR" sz="4800" b="0" i="0" u="none" strike="noStrik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Bangbae</a:t>
            </a:r>
            <a:r>
              <a:rPr lang="en-US" altLang="ko-KR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</a:t>
            </a:r>
            <a:r>
              <a:rPr lang="en-US" altLang="ko-KR" sz="48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Headquarters 4th floor open space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Recipient : </a:t>
            </a:r>
            <a:r>
              <a:rPr lang="en-US" altLang="ko-KR" sz="48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5 multicultural parents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Content : </a:t>
            </a:r>
            <a:r>
              <a:rPr lang="en-US" altLang="ko-KR" sz="48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Flute, Violin, Cello l:l Lessons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Inquiry : </a:t>
            </a:r>
            <a:r>
              <a:rPr lang="en-US" altLang="ko-KR" sz="48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070-7477-2404(</a:t>
            </a:r>
            <a:r>
              <a:rPr lang="en-US" altLang="ko-KR" sz="4800" b="0" i="0" u="none" strike="noStrik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Seulgi</a:t>
            </a:r>
            <a:r>
              <a:rPr lang="en-US" altLang="ko-KR" sz="48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Park)</a:t>
            </a:r>
            <a:endParaRPr lang="en-US" sz="4800" b="0" i="0" u="none" strike="noStrike" dirty="0">
              <a:solidFill>
                <a:schemeClr val="tx1">
                  <a:lumMod val="65000"/>
                  <a:lumOff val="35000"/>
                </a:schemeClr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38" name="Group 3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7599" y="8779721"/>
            <a:ext cx="13284201" cy="1996179"/>
          </a:xfrm>
          <a:prstGeom prst="rect">
            <a:avLst/>
          </a:prstGeom>
        </p:spPr>
      </p:pic>
      <p:sp>
        <p:nvSpPr>
          <p:cNvPr id="40" name="TextBox 40"/>
          <p:cNvSpPr txBox="1"/>
          <p:nvPr/>
        </p:nvSpPr>
        <p:spPr>
          <a:xfrm>
            <a:off x="8763858" y="8947150"/>
            <a:ext cx="13284200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4800" b="1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Support for growth of multicultural families</a:t>
            </a:r>
            <a:endParaRPr lang="ko-KR" sz="4800" b="1" i="0" u="none" strike="noStrike" dirty="0">
              <a:solidFill>
                <a:srgbClr val="FFFFFF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41" name="Group 4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04400" y="24206200"/>
            <a:ext cx="9182100" cy="1727200"/>
          </a:xfrm>
          <a:prstGeom prst="rect">
            <a:avLst/>
          </a:prstGeom>
        </p:spPr>
      </p:pic>
      <p:sp>
        <p:nvSpPr>
          <p:cNvPr id="43" name="TextBox 43"/>
          <p:cNvSpPr txBox="1"/>
          <p:nvPr/>
        </p:nvSpPr>
        <p:spPr>
          <a:xfrm>
            <a:off x="9855200" y="24358600"/>
            <a:ext cx="8978900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6600" b="0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Korean Class (Children</a:t>
            </a:r>
            <a:endParaRPr lang="en-US" sz="6600" b="0" i="0" u="none" strike="noStrike" dirty="0">
              <a:solidFill>
                <a:srgbClr val="FFFFFF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44" name="Group 4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16">
            <a:alphaModFix amt="50000"/>
          </a:blip>
          <a:stretch>
            <a:fillRect/>
          </a:stretch>
        </p:blipFill>
        <p:spPr>
          <a:xfrm>
            <a:off x="15684499" y="27254200"/>
            <a:ext cx="10344243" cy="1549400"/>
          </a:xfrm>
          <a:prstGeom prst="rect">
            <a:avLst/>
          </a:prstGeom>
        </p:spPr>
      </p:pic>
      <p:sp>
        <p:nvSpPr>
          <p:cNvPr id="46" name="TextBox 46"/>
          <p:cNvSpPr txBox="1"/>
          <p:nvPr/>
        </p:nvSpPr>
        <p:spPr>
          <a:xfrm>
            <a:off x="15977164" y="27393900"/>
            <a:ext cx="8597900" cy="1333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/>
            <a:r>
              <a:rPr lang="en-US" altLang="ko-KR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Korean for children (preschool)</a:t>
            </a:r>
            <a:endParaRPr lang="en-US" sz="7500" b="0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47" name="Group 4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8" name="Picture 48"/>
          <p:cNvPicPr>
            <a:picLocks noChangeAspect="1"/>
          </p:cNvPicPr>
          <p:nvPr/>
        </p:nvPicPr>
        <p:blipFill>
          <a:blip r:embed="rId16">
            <a:alphaModFix amt="50000"/>
          </a:blip>
          <a:stretch>
            <a:fillRect/>
          </a:stretch>
        </p:blipFill>
        <p:spPr>
          <a:xfrm>
            <a:off x="2844800" y="27254200"/>
            <a:ext cx="10020300" cy="1549400"/>
          </a:xfrm>
          <a:prstGeom prst="rect">
            <a:avLst/>
          </a:prstGeom>
        </p:spPr>
      </p:pic>
      <p:sp>
        <p:nvSpPr>
          <p:cNvPr id="49" name="TextBox 49"/>
          <p:cNvSpPr txBox="1"/>
          <p:nvPr/>
        </p:nvSpPr>
        <p:spPr>
          <a:xfrm>
            <a:off x="1181100" y="27393900"/>
            <a:ext cx="12230100" cy="1333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/>
            <a:r>
              <a:rPr lang="en-US" altLang="ko-KR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Korean for children</a:t>
            </a:r>
          </a:p>
          <a:p>
            <a:pPr lvl="0" algn="ctr"/>
            <a:r>
              <a:rPr lang="en-US" altLang="ko-KR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(school age)</a:t>
            </a:r>
            <a:endParaRPr lang="en-US" sz="7500" b="0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50" name="Group 5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1" name="Group 5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2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73300" y="29781500"/>
            <a:ext cx="838200" cy="914400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73300" y="31419800"/>
            <a:ext cx="838200" cy="914400"/>
          </a:xfrm>
          <a:prstGeom prst="rect">
            <a:avLst/>
          </a:prstGeom>
        </p:spPr>
      </p:pic>
      <p:pic>
        <p:nvPicPr>
          <p:cNvPr id="54" name="Picture 5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73300" y="33197800"/>
            <a:ext cx="838200" cy="914400"/>
          </a:xfrm>
          <a:prstGeom prst="rect">
            <a:avLst/>
          </a:prstGeom>
        </p:spPr>
      </p:pic>
      <p:pic>
        <p:nvPicPr>
          <p:cNvPr id="55" name="Picture 5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73300" y="34785300"/>
            <a:ext cx="838200" cy="914400"/>
          </a:xfrm>
          <a:prstGeom prst="rect">
            <a:avLst/>
          </a:prstGeom>
        </p:spPr>
      </p:pic>
      <p:pic>
        <p:nvPicPr>
          <p:cNvPr id="56" name="Picture 5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73300" y="36512500"/>
            <a:ext cx="838200" cy="914400"/>
          </a:xfrm>
          <a:prstGeom prst="rect">
            <a:avLst/>
          </a:prstGeom>
        </p:spPr>
      </p:pic>
      <p:sp>
        <p:nvSpPr>
          <p:cNvPr id="57" name="TextBox 57"/>
          <p:cNvSpPr txBox="1"/>
          <p:nvPr/>
        </p:nvSpPr>
        <p:spPr>
          <a:xfrm>
            <a:off x="16078815" y="29489400"/>
            <a:ext cx="13017500" cy="7848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Date &amp; time :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Every 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thursday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16:00~17:00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Location : 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Bangbae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Headquarters 4th training room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Recipient :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Multicultural children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Content :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Customized Korean language 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  c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lass for children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Inquiry :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070-7456-2415(Ye-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seung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Jeong)</a:t>
            </a:r>
            <a:endParaRPr lang="en-US" sz="48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58" name="Group 5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9" name="Group 5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60" name="Picture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92300" y="29781500"/>
            <a:ext cx="838200" cy="914400"/>
          </a:xfrm>
          <a:prstGeom prst="rect">
            <a:avLst/>
          </a:prstGeom>
        </p:spPr>
      </p:pic>
      <p:pic>
        <p:nvPicPr>
          <p:cNvPr id="61" name="Picture 6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5000" y="30816550"/>
            <a:ext cx="838200" cy="914400"/>
          </a:xfrm>
          <a:prstGeom prst="rect">
            <a:avLst/>
          </a:prstGeom>
        </p:spPr>
      </p:pic>
      <p:pic>
        <p:nvPicPr>
          <p:cNvPr id="62" name="Picture 6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92300" y="33197800"/>
            <a:ext cx="838200" cy="914400"/>
          </a:xfrm>
          <a:prstGeom prst="rect">
            <a:avLst/>
          </a:prstGeom>
        </p:spPr>
      </p:pic>
      <p:pic>
        <p:nvPicPr>
          <p:cNvPr id="63" name="Picture 6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92300" y="34169350"/>
            <a:ext cx="838200" cy="914400"/>
          </a:xfrm>
          <a:prstGeom prst="rect">
            <a:avLst/>
          </a:prstGeom>
        </p:spPr>
      </p:pic>
      <p:pic>
        <p:nvPicPr>
          <p:cNvPr id="64" name="Picture 6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92300" y="36379150"/>
            <a:ext cx="838200" cy="914400"/>
          </a:xfrm>
          <a:prstGeom prst="rect">
            <a:avLst/>
          </a:prstGeom>
        </p:spPr>
      </p:pic>
      <p:sp>
        <p:nvSpPr>
          <p:cNvPr id="65" name="TextBox 65"/>
          <p:cNvSpPr txBox="1"/>
          <p:nvPr/>
        </p:nvSpPr>
        <p:spPr>
          <a:xfrm>
            <a:off x="3022600" y="29465024"/>
            <a:ext cx="13017500" cy="7848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Date &amp; time :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Every 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tuesday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16:00~17:00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Location : 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Bangbae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Headquarters 4th 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   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training room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Recipient :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Multicultural children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Content : 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Customized Korean language 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class for children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Inquiry :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070-7456-2415(Ye-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seung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Jeong)</a:t>
            </a:r>
            <a:endParaRPr lang="en-US" sz="48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93199B3-74DD-48EA-A449-A5814C4E169E}"/>
              </a:ext>
            </a:extLst>
          </p:cNvPr>
          <p:cNvSpPr txBox="1"/>
          <p:nvPr/>
        </p:nvSpPr>
        <p:spPr>
          <a:xfrm>
            <a:off x="3010243" y="2674523"/>
            <a:ext cx="24164871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7300" b="1" dirty="0" err="1">
                <a:ln w="76200">
                  <a:solidFill>
                    <a:schemeClr val="bg1"/>
                  </a:solidFill>
                </a:ln>
                <a:solidFill>
                  <a:srgbClr val="0066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Bangbae</a:t>
            </a:r>
            <a:r>
              <a:rPr lang="en-US" altLang="ko-KR" sz="17300" b="1" dirty="0">
                <a:ln w="76200">
                  <a:solidFill>
                    <a:schemeClr val="bg1"/>
                  </a:solidFill>
                </a:ln>
                <a:solidFill>
                  <a:srgbClr val="0066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Headquarters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9900" y="32359600"/>
            <a:ext cx="29768800" cy="10452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762000" y="5181600"/>
            <a:ext cx="27279600" cy="33782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1500" y="-4241800"/>
            <a:ext cx="8902700" cy="8496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85400" y="-2387600"/>
            <a:ext cx="7505700" cy="7645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1800" y="-3378200"/>
            <a:ext cx="7632700" cy="7340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100000">
            <a:off x="-990600" y="101600"/>
            <a:ext cx="3543300" cy="6083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69900" y="5257800"/>
            <a:ext cx="2171700" cy="20701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11800" y="-736600"/>
            <a:ext cx="3009900" cy="28702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140000">
            <a:off x="27520900" y="5613400"/>
            <a:ext cx="1879600" cy="18161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74100" y="2133600"/>
            <a:ext cx="1155700" cy="11176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856200" y="2387600"/>
            <a:ext cx="1155700" cy="11176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620000">
            <a:off x="8077200" y="-2438400"/>
            <a:ext cx="2832100" cy="48641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11460000">
            <a:off x="20916900" y="-990600"/>
            <a:ext cx="2832100" cy="48641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55100" y="1358900"/>
            <a:ext cx="1155700" cy="11176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625300" y="3403600"/>
            <a:ext cx="1155700" cy="11176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3860000">
            <a:off x="27393900" y="1816100"/>
            <a:ext cx="2832100" cy="48641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83800" y="39458900"/>
            <a:ext cx="8636000" cy="2743200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04400" y="9906000"/>
            <a:ext cx="9893300" cy="172720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9906000" y="10013950"/>
            <a:ext cx="9893300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8000" b="1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Korean Class (Adult)</a:t>
            </a:r>
            <a:endParaRPr lang="en-US" sz="8000" b="1" i="0" u="none" strike="noStrike" dirty="0">
              <a:solidFill>
                <a:srgbClr val="FFFFFF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15">
            <a:alphaModFix amt="48000"/>
          </a:blip>
          <a:stretch>
            <a:fillRect/>
          </a:stretch>
        </p:blipFill>
        <p:spPr>
          <a:xfrm>
            <a:off x="3556000" y="13855700"/>
            <a:ext cx="9893300" cy="15113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5">
            <a:alphaModFix amt="48000"/>
          </a:blip>
          <a:stretch>
            <a:fillRect/>
          </a:stretch>
        </p:blipFill>
        <p:spPr>
          <a:xfrm>
            <a:off x="16471900" y="13855700"/>
            <a:ext cx="9893300" cy="1511300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3810000" y="13995400"/>
            <a:ext cx="8216900" cy="1333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/>
            <a:r>
              <a:rPr lang="en-US" altLang="ko-KR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Beginner Korean for adults</a:t>
            </a:r>
            <a:endParaRPr lang="ko-KR" sz="7500" b="0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3563600" y="13995400"/>
            <a:ext cx="14846300" cy="1320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/>
            <a:r>
              <a:rPr lang="en-US" altLang="ko-KR" sz="7400" b="0" i="0" u="none" strike="noStrike" spc="-2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Intermediate Korean </a:t>
            </a:r>
          </a:p>
          <a:p>
            <a:pPr lvl="0" algn="ctr"/>
            <a:r>
              <a:rPr lang="en-US" altLang="ko-KR" sz="7400" b="0" i="0" u="none" strike="noStrike" spc="-2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for adults</a:t>
            </a:r>
            <a:endParaRPr lang="ko-KR" sz="7400" b="0" i="0" u="none" strike="noStrike" spc="-200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9" name="Group 2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59000" y="16871950"/>
            <a:ext cx="838200" cy="9144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59000" y="19081750"/>
            <a:ext cx="838200" cy="91440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59000" y="20224750"/>
            <a:ext cx="838200" cy="91440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59000" y="22358350"/>
            <a:ext cx="838200" cy="914400"/>
          </a:xfrm>
          <a:prstGeom prst="rect">
            <a:avLst/>
          </a:prstGeom>
        </p:spPr>
      </p:pic>
      <p:sp>
        <p:nvSpPr>
          <p:cNvPr id="34" name="TextBox 34"/>
          <p:cNvSpPr txBox="1"/>
          <p:nvPr/>
        </p:nvSpPr>
        <p:spPr>
          <a:xfrm>
            <a:off x="3321050" y="16910050"/>
            <a:ext cx="13017500" cy="6159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Date &amp; time :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Every 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tuesday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&amp; 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thursday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   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10:00~12:00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Location : 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ZOOM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Recipient :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Married immigrants, foreigners,                                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   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international students, etc.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Content :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Beginner Korean Class</a:t>
            </a:r>
            <a:endParaRPr lang="ko-KR" sz="48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35" name="Group 3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6" name="Group 3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316200" y="16871950"/>
            <a:ext cx="838200" cy="91440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392400" y="19005550"/>
            <a:ext cx="838200" cy="91440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392400" y="20148550"/>
            <a:ext cx="838200" cy="91440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392400" y="22225000"/>
            <a:ext cx="838200" cy="914400"/>
          </a:xfrm>
          <a:prstGeom prst="rect">
            <a:avLst/>
          </a:prstGeom>
        </p:spPr>
      </p:pic>
      <p:sp>
        <p:nvSpPr>
          <p:cNvPr id="41" name="TextBox 41"/>
          <p:cNvSpPr txBox="1"/>
          <p:nvPr/>
        </p:nvSpPr>
        <p:spPr>
          <a:xfrm>
            <a:off x="16446500" y="16801144"/>
            <a:ext cx="13017500" cy="6159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Date &amp; time :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Every 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monday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&amp; 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wednesday</a:t>
            </a:r>
            <a:endParaRPr lang="en-US" altLang="ko-KR" sz="48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50000"/>
              </a:lnSpc>
            </a:pPr>
            <a:r>
              <a:rPr lang="en-US" altLang="ko-KR" sz="48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       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10:00~12:00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Location : 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ZOOM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Recipient :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Married immigrants, foreigners,              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    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international students, 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etc</a:t>
            </a:r>
            <a:endParaRPr lang="en-US" altLang="ko-KR" sz="48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Content :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Intermediate Korean  Class</a:t>
            </a:r>
            <a:endParaRPr lang="ko-KR" sz="48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42" name="Group 4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43" name="TextBox 43"/>
          <p:cNvSpPr txBox="1"/>
          <p:nvPr/>
        </p:nvSpPr>
        <p:spPr>
          <a:xfrm>
            <a:off x="6915150" y="36499046"/>
            <a:ext cx="17703800" cy="1168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65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Inquiry</a:t>
            </a:r>
            <a:r>
              <a:rPr lang="en-US" sz="6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</a:t>
            </a:r>
            <a:r>
              <a:rPr lang="en-US" sz="65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070-7456-2415(</a:t>
            </a:r>
            <a:r>
              <a:rPr lang="en-US" altLang="ko-KR" sz="65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Ye-</a:t>
            </a:r>
            <a:r>
              <a:rPr lang="en-US" altLang="ko-KR" sz="65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seung</a:t>
            </a:r>
            <a:r>
              <a:rPr lang="en-US" altLang="ko-KR" sz="65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Jeong</a:t>
            </a:r>
            <a:r>
              <a:rPr lang="en-US" sz="65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</a:t>
            </a:r>
          </a:p>
        </p:txBody>
      </p:sp>
      <p:pic>
        <p:nvPicPr>
          <p:cNvPr id="44" name="Picture 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62650" y="36550600"/>
            <a:ext cx="990600" cy="1092200"/>
          </a:xfrm>
          <a:prstGeom prst="rect">
            <a:avLst/>
          </a:prstGeom>
        </p:spPr>
      </p:pic>
      <p:grpSp>
        <p:nvGrpSpPr>
          <p:cNvPr id="45" name="Group 4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6" name="Group 4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7" name="Group 4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8" name="Picture 48"/>
          <p:cNvPicPr>
            <a:picLocks noChangeAspect="1"/>
          </p:cNvPicPr>
          <p:nvPr/>
        </p:nvPicPr>
        <p:blipFill>
          <a:blip r:embed="rId15">
            <a:alphaModFix amt="48000"/>
          </a:blip>
          <a:stretch>
            <a:fillRect/>
          </a:stretch>
        </p:blipFill>
        <p:spPr>
          <a:xfrm>
            <a:off x="3911600" y="25590500"/>
            <a:ext cx="9893300" cy="1511300"/>
          </a:xfrm>
          <a:prstGeom prst="rect">
            <a:avLst/>
          </a:prstGeom>
        </p:spPr>
      </p:pic>
      <p:sp>
        <p:nvSpPr>
          <p:cNvPr id="49" name="TextBox 49"/>
          <p:cNvSpPr txBox="1"/>
          <p:nvPr/>
        </p:nvSpPr>
        <p:spPr>
          <a:xfrm>
            <a:off x="4114800" y="25654000"/>
            <a:ext cx="8216900" cy="1333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7500" b="0" i="0" u="none" strike="noStrike" dirty="0" err="1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Topik</a:t>
            </a:r>
            <a:r>
              <a:rPr lang="en-US" altLang="ko-KR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for adults</a:t>
            </a:r>
            <a:endParaRPr lang="ko-KR" sz="7500" b="0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50" name="Group 5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1" name="Picture 51"/>
          <p:cNvPicPr>
            <a:picLocks noChangeAspect="1"/>
          </p:cNvPicPr>
          <p:nvPr/>
        </p:nvPicPr>
        <p:blipFill>
          <a:blip r:embed="rId15">
            <a:alphaModFix amt="48000"/>
          </a:blip>
          <a:stretch>
            <a:fillRect/>
          </a:stretch>
        </p:blipFill>
        <p:spPr>
          <a:xfrm>
            <a:off x="16840200" y="25590500"/>
            <a:ext cx="9893300" cy="1511300"/>
          </a:xfrm>
          <a:prstGeom prst="rect">
            <a:avLst/>
          </a:prstGeom>
        </p:spPr>
      </p:pic>
      <p:sp>
        <p:nvSpPr>
          <p:cNvPr id="52" name="TextBox 52"/>
          <p:cNvSpPr txBox="1"/>
          <p:nvPr/>
        </p:nvSpPr>
        <p:spPr>
          <a:xfrm>
            <a:off x="13830300" y="25717500"/>
            <a:ext cx="14846300" cy="1320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/>
            <a:r>
              <a:rPr lang="en-US" altLang="ko-KR" sz="7400" b="0" i="0" u="none" strike="noStrike" spc="-2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Korean Conversation </a:t>
            </a:r>
          </a:p>
          <a:p>
            <a:pPr lvl="0" algn="ctr"/>
            <a:r>
              <a:rPr lang="en-US" altLang="ko-KR" sz="7400" b="0" i="0" u="none" strike="noStrike" spc="-2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for adults</a:t>
            </a:r>
            <a:endParaRPr lang="ko-KR" sz="7400" b="0" i="0" u="none" strike="noStrike" spc="-200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53" name="Group 5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4" name="Group 5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5" name="Group 5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6" name="Picture 5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28800" y="28073350"/>
            <a:ext cx="838200" cy="914400"/>
          </a:xfrm>
          <a:prstGeom prst="rect">
            <a:avLst/>
          </a:prstGeom>
        </p:spPr>
      </p:pic>
      <p:pic>
        <p:nvPicPr>
          <p:cNvPr id="57" name="Picture 5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28800" y="29140150"/>
            <a:ext cx="838200" cy="914400"/>
          </a:xfrm>
          <a:prstGeom prst="rect">
            <a:avLst/>
          </a:prstGeom>
        </p:spPr>
      </p:pic>
      <p:pic>
        <p:nvPicPr>
          <p:cNvPr id="58" name="Picture 5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28800" y="30283150"/>
            <a:ext cx="838200" cy="914400"/>
          </a:xfrm>
          <a:prstGeom prst="rect">
            <a:avLst/>
          </a:prstGeom>
        </p:spPr>
      </p:pic>
      <p:pic>
        <p:nvPicPr>
          <p:cNvPr id="59" name="Picture 5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52600" y="32492950"/>
            <a:ext cx="838200" cy="914400"/>
          </a:xfrm>
          <a:prstGeom prst="rect">
            <a:avLst/>
          </a:prstGeom>
        </p:spPr>
      </p:pic>
      <p:sp>
        <p:nvSpPr>
          <p:cNvPr id="60" name="TextBox 60"/>
          <p:cNvSpPr txBox="1"/>
          <p:nvPr/>
        </p:nvSpPr>
        <p:spPr>
          <a:xfrm>
            <a:off x="2895600" y="27552650"/>
            <a:ext cx="13017500" cy="6159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Date &amp; time: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Every 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tue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&amp; 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thu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 10:00~12:30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Location : 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ZOOM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Recipient :  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Married immigrants,  foreigners,                   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  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international students, etc.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Content :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Korean 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Topik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Class</a:t>
            </a:r>
            <a:endParaRPr lang="ko-KR" sz="48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61" name="Group 6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62" name="Group 6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63" name="Picture 6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303500" y="27997150"/>
            <a:ext cx="838200" cy="914400"/>
          </a:xfrm>
          <a:prstGeom prst="rect">
            <a:avLst/>
          </a:prstGeom>
        </p:spPr>
      </p:pic>
      <p:pic>
        <p:nvPicPr>
          <p:cNvPr id="64" name="Picture 6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303500" y="29063950"/>
            <a:ext cx="838200" cy="914400"/>
          </a:xfrm>
          <a:prstGeom prst="rect">
            <a:avLst/>
          </a:prstGeom>
        </p:spPr>
      </p:pic>
      <p:pic>
        <p:nvPicPr>
          <p:cNvPr id="65" name="Picture 6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303500" y="30283150"/>
            <a:ext cx="838200" cy="914400"/>
          </a:xfrm>
          <a:prstGeom prst="rect">
            <a:avLst/>
          </a:prstGeom>
        </p:spPr>
      </p:pic>
      <p:pic>
        <p:nvPicPr>
          <p:cNvPr id="66" name="Picture 6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303500" y="32340550"/>
            <a:ext cx="838200" cy="914400"/>
          </a:xfrm>
          <a:prstGeom prst="rect">
            <a:avLst/>
          </a:prstGeom>
        </p:spPr>
      </p:pic>
      <p:sp>
        <p:nvSpPr>
          <p:cNvPr id="67" name="TextBox 67"/>
          <p:cNvSpPr txBox="1"/>
          <p:nvPr/>
        </p:nvSpPr>
        <p:spPr>
          <a:xfrm>
            <a:off x="16446500" y="27436981"/>
            <a:ext cx="13017500" cy="6159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Date &amp; time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: Every 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tue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&amp; 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thu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13:30~15:30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Location : 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ZOOM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Recipient :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Married immigrants, foreigners, 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   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international students, etc.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Content :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Korean Conversation Class</a:t>
            </a:r>
            <a:endParaRPr lang="ko-KR" sz="48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2A6A3E9-88F4-4969-89F7-7B90D12C3B9D}"/>
              </a:ext>
            </a:extLst>
          </p:cNvPr>
          <p:cNvSpPr txBox="1"/>
          <p:nvPr/>
        </p:nvSpPr>
        <p:spPr>
          <a:xfrm>
            <a:off x="7031552" y="2277963"/>
            <a:ext cx="16336448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7300" b="1" dirty="0" err="1">
                <a:ln w="76200">
                  <a:solidFill>
                    <a:schemeClr val="bg1"/>
                  </a:solidFill>
                </a:ln>
                <a:solidFill>
                  <a:srgbClr val="0066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Bangbae</a:t>
            </a:r>
            <a:r>
              <a:rPr lang="en-US" altLang="ko-KR" sz="17300" b="1" dirty="0">
                <a:ln w="76200">
                  <a:solidFill>
                    <a:schemeClr val="bg1"/>
                  </a:solidFill>
                </a:ln>
                <a:solidFill>
                  <a:srgbClr val="0066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Headquarters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9900" y="32359600"/>
            <a:ext cx="29768800" cy="10452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762000" y="5181600"/>
            <a:ext cx="27279600" cy="33782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1500" y="-4241800"/>
            <a:ext cx="8902700" cy="8496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85400" y="-2387600"/>
            <a:ext cx="7505700" cy="7645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1800" y="-3378200"/>
            <a:ext cx="7632700" cy="7340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100000">
            <a:off x="-990600" y="101600"/>
            <a:ext cx="3543300" cy="6083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69900" y="5257800"/>
            <a:ext cx="2171700" cy="20701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11800" y="-736600"/>
            <a:ext cx="3009900" cy="28702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140000">
            <a:off x="27520900" y="5613400"/>
            <a:ext cx="1879600" cy="18161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74100" y="2133600"/>
            <a:ext cx="1155700" cy="11176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856200" y="2387600"/>
            <a:ext cx="1155700" cy="11176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620000">
            <a:off x="8077200" y="-2438400"/>
            <a:ext cx="2832100" cy="48641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11460000">
            <a:off x="20916900" y="-990600"/>
            <a:ext cx="2832100" cy="48641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55100" y="1358900"/>
            <a:ext cx="1155700" cy="11176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625300" y="3403600"/>
            <a:ext cx="1155700" cy="11176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3860000">
            <a:off x="27393900" y="1816100"/>
            <a:ext cx="2832100" cy="48641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83800" y="39458900"/>
            <a:ext cx="8636000" cy="27432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752600" y="12255500"/>
            <a:ext cx="12230100" cy="1333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7500" b="0" i="0" u="none" strike="noStrike" dirty="0" err="1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</a:t>
            </a:r>
            <a:r>
              <a:rPr lang="en-US" altLang="ko-KR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! Let’s go to Vietnam</a:t>
            </a:r>
            <a:endParaRPr lang="ko-KR" sz="7500" b="0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2" name="Group 2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879E8D82-7137-40F6-9C08-821B2E00CFDF}"/>
              </a:ext>
            </a:extLst>
          </p:cNvPr>
          <p:cNvGrpSpPr/>
          <p:nvPr/>
        </p:nvGrpSpPr>
        <p:grpSpPr>
          <a:xfrm>
            <a:off x="1460910" y="14732000"/>
            <a:ext cx="838200" cy="7397750"/>
            <a:chOff x="1905000" y="14732000"/>
            <a:chExt cx="838200" cy="7397750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905000" y="14732000"/>
              <a:ext cx="838200" cy="914400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905000" y="15805150"/>
              <a:ext cx="838200" cy="914400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905000" y="16871950"/>
              <a:ext cx="838200" cy="914400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905000" y="19005550"/>
              <a:ext cx="838200" cy="914400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905000" y="21215350"/>
              <a:ext cx="838200" cy="914400"/>
            </a:xfrm>
            <a:prstGeom prst="rect">
              <a:avLst/>
            </a:prstGeom>
          </p:spPr>
        </p:pic>
      </p:grpSp>
      <p:sp>
        <p:nvSpPr>
          <p:cNvPr id="28" name="TextBox 28"/>
          <p:cNvSpPr txBox="1"/>
          <p:nvPr/>
        </p:nvSpPr>
        <p:spPr>
          <a:xfrm>
            <a:off x="2515010" y="14395450"/>
            <a:ext cx="13017500" cy="7810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Date &amp; time : 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4/12(Sat) 11:00~16:00</a:t>
            </a:r>
          </a:p>
          <a:p>
            <a:pPr lvl="0" algn="l">
              <a:lnSpc>
                <a:spcPct val="150000"/>
              </a:lnSpc>
            </a:pPr>
            <a:r>
              <a:rPr lang="en-US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Location 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: </a:t>
            </a:r>
            <a:r>
              <a:rPr lang="en-US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Art and Culture Park</a:t>
            </a:r>
          </a:p>
          <a:p>
            <a:pPr lvl="0" algn="l">
              <a:lnSpc>
                <a:spcPct val="150000"/>
              </a:lnSpc>
            </a:pPr>
            <a:r>
              <a:rPr lang="en-US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Recipient : 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100 multicultural and non-       </a:t>
            </a:r>
          </a:p>
          <a:p>
            <a:pPr lvl="0" algn="l">
              <a:lnSpc>
                <a:spcPct val="150000"/>
              </a:lnSpc>
            </a:pPr>
            <a:r>
              <a:rPr lang="en-US" sz="48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multicultural families living in </a:t>
            </a:r>
            <a:r>
              <a:rPr lang="en-US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Seocho-gu</a:t>
            </a:r>
            <a:endParaRPr lang="en-US" sz="48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50000"/>
              </a:lnSpc>
            </a:pPr>
            <a:r>
              <a:rPr lang="en-US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Content : 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Vietnamese folk games with squid       </a:t>
            </a:r>
          </a:p>
          <a:p>
            <a:pPr lvl="0" algn="l">
              <a:lnSpc>
                <a:spcPct val="150000"/>
              </a:lnSpc>
            </a:pPr>
            <a:r>
              <a:rPr lang="en-US" sz="48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game theme</a:t>
            </a:r>
          </a:p>
          <a:p>
            <a:pPr lvl="0" algn="l">
              <a:lnSpc>
                <a:spcPct val="150000"/>
              </a:lnSpc>
            </a:pPr>
            <a:r>
              <a:rPr lang="en-US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Inquiry : 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070-7436-2012(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Yuna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Kim)</a:t>
            </a:r>
            <a:endParaRPr lang="en-US" sz="48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29" name="Group 2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70250" y="9753600"/>
            <a:ext cx="8915400" cy="1727200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2641600" y="9823450"/>
            <a:ext cx="9918793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6600" b="1" i="0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Together Program</a:t>
            </a:r>
            <a:endParaRPr lang="ko-KR" sz="6600" b="1" i="0" strike="noStrike" dirty="0">
              <a:solidFill>
                <a:srgbClr val="FFFFFF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6138478" y="12286226"/>
            <a:ext cx="12230100" cy="1333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7500" b="0" i="0" u="none" strike="noStrike" dirty="0" err="1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</a:t>
            </a:r>
            <a:r>
              <a:rPr lang="en-US" altLang="ko-KR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Family Happy Plogging</a:t>
            </a:r>
            <a:endParaRPr lang="ko-KR" sz="7500" b="0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33" name="Group 3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4" name="Group 3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78100" y="15195550"/>
            <a:ext cx="838200" cy="91440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78100" y="16294100"/>
            <a:ext cx="838200" cy="91440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78100" y="17405350"/>
            <a:ext cx="838200" cy="91440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78100" y="18624550"/>
            <a:ext cx="838200" cy="91440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78100" y="20758150"/>
            <a:ext cx="838200" cy="914400"/>
          </a:xfrm>
          <a:prstGeom prst="rect">
            <a:avLst/>
          </a:prstGeom>
        </p:spPr>
      </p:pic>
      <p:sp>
        <p:nvSpPr>
          <p:cNvPr id="40" name="TextBox 40"/>
          <p:cNvSpPr txBox="1"/>
          <p:nvPr/>
        </p:nvSpPr>
        <p:spPr>
          <a:xfrm>
            <a:off x="16376650" y="14376400"/>
            <a:ext cx="13017500" cy="7848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Date &amp; time : 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4/19(Sat) 10:30~12:00</a:t>
            </a:r>
          </a:p>
          <a:p>
            <a:pPr lvl="0" algn="l">
              <a:lnSpc>
                <a:spcPct val="150000"/>
              </a:lnSpc>
            </a:pPr>
            <a:r>
              <a:rPr lang="en-US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Location : 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Slow Road Course</a:t>
            </a:r>
          </a:p>
          <a:p>
            <a:pPr lvl="0" algn="l">
              <a:lnSpc>
                <a:spcPct val="150000"/>
              </a:lnSpc>
            </a:pPr>
            <a:r>
              <a:rPr lang="en-US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Recipient : 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Family Volunteer</a:t>
            </a:r>
          </a:p>
          <a:p>
            <a:pPr lvl="0" algn="l">
              <a:lnSpc>
                <a:spcPct val="150000"/>
              </a:lnSpc>
            </a:pPr>
            <a:r>
              <a:rPr lang="en-US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Content : 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Environmental beautification of </a:t>
            </a:r>
          </a:p>
          <a:p>
            <a:pPr lvl="0" algn="l">
              <a:lnSpc>
                <a:spcPct val="150000"/>
              </a:lnSpc>
            </a:pP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   our neighborhood for families</a:t>
            </a:r>
          </a:p>
          <a:p>
            <a:pPr lvl="0" algn="l">
              <a:lnSpc>
                <a:spcPct val="150000"/>
              </a:lnSpc>
            </a:pPr>
            <a:r>
              <a:rPr lang="en-US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Inquiry : 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02-6919-9747(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Soo-Kyung Kim)</a:t>
            </a:r>
            <a:endParaRPr lang="en-US" sz="48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41" name="Group 4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611600" y="9753600"/>
            <a:ext cx="8470900" cy="1727200"/>
          </a:xfrm>
          <a:prstGeom prst="rect">
            <a:avLst/>
          </a:prstGeom>
        </p:spPr>
      </p:pic>
      <p:sp>
        <p:nvSpPr>
          <p:cNvPr id="43" name="TextBox 43"/>
          <p:cNvSpPr txBox="1"/>
          <p:nvPr/>
        </p:nvSpPr>
        <p:spPr>
          <a:xfrm>
            <a:off x="17551400" y="9893300"/>
            <a:ext cx="6527800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4800" b="1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Family Volunteer Group</a:t>
            </a:r>
            <a:endParaRPr lang="ko-KR" sz="4800" b="1" i="0" u="none" strike="noStrike" dirty="0">
              <a:solidFill>
                <a:srgbClr val="FFFFFF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189106" y="27336750"/>
            <a:ext cx="13525500" cy="1333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/>
            <a:r>
              <a:rPr lang="en-US" altLang="ko-KR" sz="75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Education and Culture: Our Family History Exploration Team</a:t>
            </a:r>
            <a:endParaRPr lang="ko-KR" sz="7500" b="0" i="0" u="none" strike="noStrike" spc="-300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45" name="Group 4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6" name="Group 4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7" name="Picture 4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03400" y="29781500"/>
            <a:ext cx="838200" cy="914400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03400" y="30892750"/>
            <a:ext cx="838200" cy="914400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03400" y="32035750"/>
            <a:ext cx="838200" cy="914400"/>
          </a:xfrm>
          <a:prstGeom prst="rect">
            <a:avLst/>
          </a:prstGeom>
        </p:spPr>
      </p:pic>
      <p:pic>
        <p:nvPicPr>
          <p:cNvPr id="50" name="Picture 5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03400" y="34093150"/>
            <a:ext cx="838200" cy="914400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03400" y="36302950"/>
            <a:ext cx="838200" cy="914400"/>
          </a:xfrm>
          <a:prstGeom prst="rect">
            <a:avLst/>
          </a:prstGeom>
        </p:spPr>
      </p:pic>
      <p:sp>
        <p:nvSpPr>
          <p:cNvPr id="52" name="TextBox 52"/>
          <p:cNvSpPr txBox="1"/>
          <p:nvPr/>
        </p:nvSpPr>
        <p:spPr>
          <a:xfrm>
            <a:off x="2895600" y="29476700"/>
            <a:ext cx="13017500" cy="7848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Date &amp; time 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: 4/26(Sat) 10:00~12:00</a:t>
            </a:r>
          </a:p>
          <a:p>
            <a:pPr lvl="0" algn="l">
              <a:lnSpc>
                <a:spcPct val="150000"/>
              </a:lnSpc>
            </a:pPr>
            <a:r>
              <a:rPr lang="en-US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Location : 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Seoul Museum of History</a:t>
            </a:r>
          </a:p>
          <a:p>
            <a:pPr lvl="0" algn="l">
              <a:lnSpc>
                <a:spcPct val="150000"/>
              </a:lnSpc>
            </a:pPr>
            <a:r>
              <a:rPr lang="en-US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Recipient : 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Vulnerable/at-risk case </a:t>
            </a:r>
          </a:p>
          <a:p>
            <a:pPr lvl="0" algn="l">
              <a:lnSpc>
                <a:spcPct val="150000"/>
              </a:lnSpc>
            </a:pP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   families, 10 families, 20 people</a:t>
            </a:r>
          </a:p>
          <a:p>
            <a:pPr lvl="0" algn="l">
              <a:lnSpc>
                <a:spcPct val="150000"/>
              </a:lnSpc>
            </a:pPr>
            <a:r>
              <a:rPr lang="en-US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Content : 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Trip to the Seoul Museum </a:t>
            </a:r>
          </a:p>
          <a:p>
            <a:pPr lvl="0" algn="l">
              <a:lnSpc>
                <a:spcPct val="150000"/>
              </a:lnSpc>
            </a:pPr>
            <a:r>
              <a:rPr lang="en-US" sz="48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  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of  History</a:t>
            </a:r>
          </a:p>
          <a:p>
            <a:pPr lvl="0" algn="l">
              <a:lnSpc>
                <a:spcPct val="150000"/>
              </a:lnSpc>
            </a:pPr>
            <a:r>
              <a:rPr lang="en-US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Inquiry : 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070-7477-2408(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Jinah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Kim)</a:t>
            </a:r>
            <a:endParaRPr lang="en-US" sz="48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53" name="Group 5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4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02000" y="24409400"/>
            <a:ext cx="8839200" cy="1727200"/>
          </a:xfrm>
          <a:prstGeom prst="rect">
            <a:avLst/>
          </a:prstGeom>
        </p:spPr>
      </p:pic>
      <p:sp>
        <p:nvSpPr>
          <p:cNvPr id="55" name="TextBox 55"/>
          <p:cNvSpPr txBox="1"/>
          <p:nvPr/>
        </p:nvSpPr>
        <p:spPr>
          <a:xfrm>
            <a:off x="2778124" y="24472900"/>
            <a:ext cx="9899651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5400" b="0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Whole Family Care Project</a:t>
            </a:r>
            <a:endParaRPr lang="ko-KR" sz="5400" b="0" i="0" u="none" strike="noStrike" dirty="0">
              <a:solidFill>
                <a:srgbClr val="FFFFFF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15125700" y="27022338"/>
            <a:ext cx="12230100" cy="1654262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/>
            <a:r>
              <a:rPr lang="en-US" altLang="ko-KR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Cultural understanding education and awareness improvement puppet show for each country</a:t>
            </a:r>
            <a:endParaRPr lang="ko-KR" sz="6000" b="0" i="0" u="none" strike="noStrike" spc="-300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57" name="Group 5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8" name="Group 5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64" name="TextBox 64"/>
          <p:cNvSpPr txBox="1"/>
          <p:nvPr/>
        </p:nvSpPr>
        <p:spPr>
          <a:xfrm>
            <a:off x="15773400" y="29578300"/>
            <a:ext cx="14782800" cy="7848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Date &amp; time : 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Varies depending on institution</a:t>
            </a:r>
          </a:p>
          <a:p>
            <a:pPr lvl="0" algn="l">
              <a:lnSpc>
                <a:spcPct val="150000"/>
              </a:lnSpc>
            </a:pPr>
            <a:r>
              <a:rPr lang="en-US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Location : 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Daycare centers, kindergartens,      </a:t>
            </a:r>
          </a:p>
          <a:p>
            <a:pPr lvl="0" algn="l">
              <a:lnSpc>
                <a:spcPct val="150000"/>
              </a:lnSpc>
            </a:pPr>
            <a:r>
              <a:rPr lang="en-US" sz="48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   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elementary schools, etc.</a:t>
            </a:r>
          </a:p>
          <a:p>
            <a:pPr lvl="0" algn="l">
              <a:lnSpc>
                <a:spcPct val="150000"/>
              </a:lnSpc>
            </a:pPr>
            <a:r>
              <a:rPr lang="en-US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Recipient : </a:t>
            </a:r>
            <a:r>
              <a:rPr lang="en-US" sz="48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Children, teachers, etc., from</a:t>
            </a:r>
          </a:p>
          <a:p>
            <a:pPr lvl="0" algn="l">
              <a:lnSpc>
                <a:spcPct val="150000"/>
              </a:lnSpc>
            </a:pP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      the </a:t>
            </a:r>
            <a:r>
              <a:rPr lang="en-US" sz="48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applicant institution</a:t>
            </a:r>
          </a:p>
          <a:p>
            <a:pPr lvl="0" algn="l">
              <a:lnSpc>
                <a:spcPct val="150000"/>
              </a:lnSpc>
            </a:pPr>
            <a:r>
              <a:rPr lang="en-US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Content : 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Multicultural understanding </a:t>
            </a:r>
          </a:p>
          <a:p>
            <a:pPr lvl="0" algn="l">
              <a:lnSpc>
                <a:spcPct val="150000"/>
              </a:lnSpc>
            </a:pP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   education &amp; puppet show</a:t>
            </a:r>
          </a:p>
          <a:p>
            <a:pPr lvl="0" algn="l">
              <a:lnSpc>
                <a:spcPct val="150000"/>
              </a:lnSpc>
            </a:pPr>
            <a:r>
              <a:rPr lang="en-US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Inquiry : 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070-7477-2406(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Haeun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Seo)</a:t>
            </a:r>
            <a:endParaRPr lang="en-US" sz="48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65" name="Group 6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66" name="Picture 6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481221" y="24409400"/>
            <a:ext cx="13093699" cy="1727200"/>
          </a:xfrm>
          <a:prstGeom prst="rect">
            <a:avLst/>
          </a:prstGeom>
        </p:spPr>
      </p:pic>
      <p:sp>
        <p:nvSpPr>
          <p:cNvPr id="67" name="TextBox 67"/>
          <p:cNvSpPr txBox="1"/>
          <p:nvPr/>
        </p:nvSpPr>
        <p:spPr>
          <a:xfrm>
            <a:off x="14592300" y="24517350"/>
            <a:ext cx="13093700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6600" b="0" i="0" u="none" strike="noStrike" spc="-440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Dahana (</a:t>
            </a:r>
            <a:r>
              <a:rPr lang="en-US" altLang="ko-KR" sz="6600" b="0" i="0" u="none" strike="noStrike" spc="-440" dirty="0" err="1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</a:t>
            </a:r>
            <a:r>
              <a:rPr lang="en-US" altLang="ko-KR" sz="6600" b="0" i="0" u="none" strike="noStrike" spc="-440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, all together as one)</a:t>
            </a:r>
            <a:endParaRPr lang="en-US" sz="6600" b="0" i="0" u="none" strike="noStrike" spc="-440" dirty="0">
              <a:solidFill>
                <a:srgbClr val="FFFFFF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69" name="그룹 68">
            <a:extLst>
              <a:ext uri="{FF2B5EF4-FFF2-40B4-BE49-F238E27FC236}">
                <a16:creationId xmlns:a16="http://schemas.microsoft.com/office/drawing/2014/main" id="{A3D9694B-9867-4AA0-A3CF-8B600620148E}"/>
              </a:ext>
            </a:extLst>
          </p:cNvPr>
          <p:cNvGrpSpPr/>
          <p:nvPr/>
        </p:nvGrpSpPr>
        <p:grpSpPr>
          <a:xfrm>
            <a:off x="14782800" y="29389280"/>
            <a:ext cx="838200" cy="8513870"/>
            <a:chOff x="1905000" y="14549330"/>
            <a:chExt cx="838200" cy="8513870"/>
          </a:xfrm>
        </p:grpSpPr>
        <p:pic>
          <p:nvPicPr>
            <p:cNvPr id="70" name="Picture 23">
              <a:extLst>
                <a:ext uri="{FF2B5EF4-FFF2-40B4-BE49-F238E27FC236}">
                  <a16:creationId xmlns:a16="http://schemas.microsoft.com/office/drawing/2014/main" id="{4C9EC386-2F2A-42E1-8309-04ACC470C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905000" y="14549330"/>
              <a:ext cx="838200" cy="914400"/>
            </a:xfrm>
            <a:prstGeom prst="rect">
              <a:avLst/>
            </a:prstGeom>
          </p:spPr>
        </p:pic>
        <p:pic>
          <p:nvPicPr>
            <p:cNvPr id="71" name="Picture 24">
              <a:extLst>
                <a:ext uri="{FF2B5EF4-FFF2-40B4-BE49-F238E27FC236}">
                  <a16:creationId xmlns:a16="http://schemas.microsoft.com/office/drawing/2014/main" id="{51B73959-F014-4934-A362-0B28E9661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905000" y="15616130"/>
              <a:ext cx="838200" cy="914400"/>
            </a:xfrm>
            <a:prstGeom prst="rect">
              <a:avLst/>
            </a:prstGeom>
          </p:spPr>
        </p:pic>
        <p:pic>
          <p:nvPicPr>
            <p:cNvPr id="72" name="Picture 25">
              <a:extLst>
                <a:ext uri="{FF2B5EF4-FFF2-40B4-BE49-F238E27FC236}">
                  <a16:creationId xmlns:a16="http://schemas.microsoft.com/office/drawing/2014/main" id="{F1B1DF8D-E4D9-4619-9C0A-6A5139BB8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905000" y="17749730"/>
              <a:ext cx="838200" cy="914400"/>
            </a:xfrm>
            <a:prstGeom prst="rect">
              <a:avLst/>
            </a:prstGeom>
          </p:spPr>
        </p:pic>
        <p:pic>
          <p:nvPicPr>
            <p:cNvPr id="73" name="Picture 26">
              <a:extLst>
                <a:ext uri="{FF2B5EF4-FFF2-40B4-BE49-F238E27FC236}">
                  <a16:creationId xmlns:a16="http://schemas.microsoft.com/office/drawing/2014/main" id="{6AF51EB2-C05E-4C26-B5F6-F8197366F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905000" y="20111930"/>
              <a:ext cx="838200" cy="914400"/>
            </a:xfrm>
            <a:prstGeom prst="rect">
              <a:avLst/>
            </a:prstGeom>
          </p:spPr>
        </p:pic>
        <p:pic>
          <p:nvPicPr>
            <p:cNvPr id="74" name="Picture 27">
              <a:extLst>
                <a:ext uri="{FF2B5EF4-FFF2-40B4-BE49-F238E27FC236}">
                  <a16:creationId xmlns:a16="http://schemas.microsoft.com/office/drawing/2014/main" id="{4649E432-5598-44F6-8130-09E3244E6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905000" y="22148800"/>
              <a:ext cx="838200" cy="914400"/>
            </a:xfrm>
            <a:prstGeom prst="rect">
              <a:avLst/>
            </a:prstGeom>
          </p:spPr>
        </p:pic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D77AED52-4845-4C5A-AEE7-DD5F865EC3C8}"/>
              </a:ext>
            </a:extLst>
          </p:cNvPr>
          <p:cNvSpPr txBox="1"/>
          <p:nvPr/>
        </p:nvSpPr>
        <p:spPr>
          <a:xfrm>
            <a:off x="2106175" y="3786138"/>
            <a:ext cx="25841271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7300" b="1" dirty="0">
                <a:ln w="76200">
                  <a:solidFill>
                    <a:schemeClr val="bg1"/>
                  </a:solidFill>
                </a:ln>
                <a:solidFill>
                  <a:srgbClr val="F68D3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External(outside) </a:t>
            </a:r>
          </a:p>
          <a:p>
            <a:pPr algn="ctr"/>
            <a:r>
              <a:rPr lang="en-US" altLang="ko-KR" sz="17300" b="1" dirty="0">
                <a:ln w="76200">
                  <a:solidFill>
                    <a:schemeClr val="bg1"/>
                  </a:solidFill>
                </a:ln>
                <a:solidFill>
                  <a:srgbClr val="F68D3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Activities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9900" y="32359600"/>
            <a:ext cx="29768800" cy="10452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500" y="-4241800"/>
            <a:ext cx="8902700" cy="849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5400" y="-2387600"/>
            <a:ext cx="7505700" cy="764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1800" y="-3378200"/>
            <a:ext cx="7632700" cy="7340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100000">
            <a:off x="-990600" y="101600"/>
            <a:ext cx="3543300" cy="60833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69900" y="5257800"/>
            <a:ext cx="2171700" cy="20701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11800" y="-736600"/>
            <a:ext cx="3009900" cy="2870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140000">
            <a:off x="27520900" y="5613400"/>
            <a:ext cx="1879600" cy="1816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4100" y="2133600"/>
            <a:ext cx="1155700" cy="11176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56200" y="2387600"/>
            <a:ext cx="1155700" cy="11176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620000">
            <a:off x="8077200" y="-2438400"/>
            <a:ext cx="2832100" cy="48641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11460000">
            <a:off x="20916900" y="-990600"/>
            <a:ext cx="2832100" cy="48641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55100" y="1358900"/>
            <a:ext cx="1155700" cy="11176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25300" y="3403600"/>
            <a:ext cx="1155700" cy="11176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860000">
            <a:off x="27393900" y="1816100"/>
            <a:ext cx="2832100" cy="48641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83800" y="39535100"/>
            <a:ext cx="8636000" cy="2743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alphaModFix amt="80000"/>
          </a:blip>
          <a:stretch>
            <a:fillRect/>
          </a:stretch>
        </p:blipFill>
        <p:spPr>
          <a:xfrm>
            <a:off x="762000" y="22733000"/>
            <a:ext cx="27279600" cy="16065500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21" name="TextBox 21"/>
          <p:cNvSpPr txBox="1"/>
          <p:nvPr/>
        </p:nvSpPr>
        <p:spPr>
          <a:xfrm>
            <a:off x="14757399" y="27863800"/>
            <a:ext cx="11369713" cy="1333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Counselor Supervision</a:t>
            </a:r>
            <a:endParaRPr lang="ko-KR" sz="7500" b="0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681200" y="25603200"/>
            <a:ext cx="9182100" cy="1727200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4408150" y="25755600"/>
            <a:ext cx="9893300" cy="137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7200" b="0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Ongoing Counseling</a:t>
            </a:r>
            <a:endParaRPr lang="ko-KR" sz="7200" b="0" i="0" u="none" strike="noStrike" dirty="0">
              <a:solidFill>
                <a:srgbClr val="FFFFFF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6" name="Group 2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32" name="TextBox 32"/>
          <p:cNvSpPr txBox="1"/>
          <p:nvPr/>
        </p:nvSpPr>
        <p:spPr>
          <a:xfrm>
            <a:off x="13877362" y="29737050"/>
            <a:ext cx="13817600" cy="7848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Date &amp; time : 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4/8(Tue) 9:30~12:30</a:t>
            </a:r>
          </a:p>
          <a:p>
            <a:pPr lvl="0" algn="l">
              <a:lnSpc>
                <a:spcPct val="150000"/>
              </a:lnSpc>
            </a:pPr>
            <a:r>
              <a:rPr lang="en-US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Location :  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ZOOM</a:t>
            </a:r>
          </a:p>
          <a:p>
            <a:pPr lvl="0" algn="l">
              <a:lnSpc>
                <a:spcPct val="150000"/>
              </a:lnSpc>
            </a:pPr>
            <a:r>
              <a:rPr lang="en-US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Recipient : 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Appointed counselor at  </a:t>
            </a:r>
            <a:r>
              <a:rPr lang="en-US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Seocho-gu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</a:t>
            </a:r>
          </a:p>
          <a:p>
            <a:pPr lvl="0" algn="l">
              <a:lnSpc>
                <a:spcPct val="150000"/>
              </a:lnSpc>
            </a:pPr>
            <a:r>
              <a:rPr lang="en-US" sz="48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  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Family Center</a:t>
            </a:r>
          </a:p>
          <a:p>
            <a:pPr lvl="0" algn="l">
              <a:lnSpc>
                <a:spcPct val="150000"/>
              </a:lnSpc>
            </a:pPr>
            <a:r>
              <a:rPr lang="en-US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Content : 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Strengthening counselor capacity   </a:t>
            </a:r>
          </a:p>
          <a:p>
            <a:pPr lvl="0" algn="l">
              <a:lnSpc>
                <a:spcPct val="150000"/>
              </a:lnSpc>
            </a:pPr>
            <a:r>
              <a:rPr lang="en-US" sz="48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  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through counseling supervision</a:t>
            </a:r>
          </a:p>
          <a:p>
            <a:pPr lvl="0" algn="l">
              <a:lnSpc>
                <a:spcPct val="150000"/>
              </a:lnSpc>
            </a:pPr>
            <a:r>
              <a:rPr lang="en-US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Inquiry : 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070-7436-2422(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Heejoo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Noh)</a:t>
            </a:r>
            <a:endParaRPr lang="en-US" sz="48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33" name="Group 3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4" name="Picture 34"/>
          <p:cNvPicPr>
            <a:picLocks noChangeAspect="1"/>
          </p:cNvPicPr>
          <p:nvPr/>
        </p:nvPicPr>
        <p:blipFill>
          <a:blip r:embed="rId15">
            <a:alphaModFix amt="54000"/>
          </a:blip>
          <a:stretch>
            <a:fillRect/>
          </a:stretch>
        </p:blipFill>
        <p:spPr>
          <a:xfrm>
            <a:off x="2413000" y="27292300"/>
            <a:ext cx="9321800" cy="92964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29000" y="29591000"/>
            <a:ext cx="7023100" cy="702310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7">
            <a:alphaModFix amt="80000"/>
          </a:blip>
          <a:stretch>
            <a:fillRect/>
          </a:stretch>
        </p:blipFill>
        <p:spPr>
          <a:xfrm>
            <a:off x="660400" y="5461000"/>
            <a:ext cx="27279600" cy="15316200"/>
          </a:xfrm>
          <a:prstGeom prst="rect">
            <a:avLst/>
          </a:prstGeom>
        </p:spPr>
      </p:pic>
      <p:grpSp>
        <p:nvGrpSpPr>
          <p:cNvPr id="37" name="Group 3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8" name="Group 3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DB53D81B-80D1-484D-9CBD-993F2AEDB5E9}"/>
              </a:ext>
            </a:extLst>
          </p:cNvPr>
          <p:cNvGrpSpPr/>
          <p:nvPr/>
        </p:nvGrpSpPr>
        <p:grpSpPr>
          <a:xfrm>
            <a:off x="1282700" y="11684000"/>
            <a:ext cx="838200" cy="8845550"/>
            <a:chOff x="1752600" y="11645900"/>
            <a:chExt cx="838200" cy="8845550"/>
          </a:xfrm>
        </p:grpSpPr>
        <p:pic>
          <p:nvPicPr>
            <p:cNvPr id="39" name="Picture 39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752600" y="11645900"/>
              <a:ext cx="838200" cy="914400"/>
            </a:xfrm>
            <a:prstGeom prst="rect">
              <a:avLst/>
            </a:prstGeom>
          </p:spPr>
        </p:pic>
        <p:pic>
          <p:nvPicPr>
            <p:cNvPr id="40" name="Picture 40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752600" y="13100050"/>
              <a:ext cx="838200" cy="914400"/>
            </a:xfrm>
            <a:prstGeom prst="rect">
              <a:avLst/>
            </a:prstGeom>
          </p:spPr>
        </p:pic>
        <p:pic>
          <p:nvPicPr>
            <p:cNvPr id="41" name="Picture 4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752600" y="15690850"/>
              <a:ext cx="838200" cy="914400"/>
            </a:xfrm>
            <a:prstGeom prst="rect">
              <a:avLst/>
            </a:prstGeom>
          </p:spPr>
        </p:pic>
        <p:pic>
          <p:nvPicPr>
            <p:cNvPr id="42" name="Picture 4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752600" y="16986250"/>
              <a:ext cx="838200" cy="914400"/>
            </a:xfrm>
            <a:prstGeom prst="rect">
              <a:avLst/>
            </a:prstGeom>
          </p:spPr>
        </p:pic>
        <p:pic>
          <p:nvPicPr>
            <p:cNvPr id="43" name="Picture 4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752600" y="19577050"/>
              <a:ext cx="838200" cy="914400"/>
            </a:xfrm>
            <a:prstGeom prst="rect">
              <a:avLst/>
            </a:prstGeom>
          </p:spPr>
        </p:pic>
      </p:grpSp>
      <p:sp>
        <p:nvSpPr>
          <p:cNvPr id="44" name="TextBox 44"/>
          <p:cNvSpPr txBox="1"/>
          <p:nvPr/>
        </p:nvSpPr>
        <p:spPr>
          <a:xfrm>
            <a:off x="2413000" y="11842750"/>
            <a:ext cx="13017500" cy="815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80940"/>
              </a:lnSpc>
            </a:pPr>
            <a:r>
              <a:rPr lang="en-US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Date &amp; time: 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Every Mon &amp; Fri 10:00~12:30</a:t>
            </a:r>
          </a:p>
          <a:p>
            <a:pPr lvl="0" algn="l">
              <a:lnSpc>
                <a:spcPct val="180940"/>
              </a:lnSpc>
            </a:pPr>
            <a:r>
              <a:rPr lang="en-US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Location: 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Mega study Beauty Academy Gangnam Campus Building 2</a:t>
            </a:r>
          </a:p>
          <a:p>
            <a:pPr lvl="0" algn="l">
              <a:lnSpc>
                <a:spcPct val="180940"/>
              </a:lnSpc>
            </a:pPr>
            <a:r>
              <a:rPr lang="en-US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Recipient : 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Married immigrants</a:t>
            </a:r>
          </a:p>
          <a:p>
            <a:pPr lvl="0" algn="l">
              <a:lnSpc>
                <a:spcPct val="180940"/>
              </a:lnSpc>
            </a:pPr>
            <a:r>
              <a:rPr lang="en-US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Content : 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Hair &amp; Beauty National </a:t>
            </a:r>
          </a:p>
          <a:p>
            <a:pPr lvl="0" algn="l">
              <a:lnSpc>
                <a:spcPct val="180940"/>
              </a:lnSpc>
            </a:pPr>
            <a:r>
              <a:rPr lang="en-US" sz="48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Certification Preparatory Course</a:t>
            </a:r>
          </a:p>
          <a:p>
            <a:pPr lvl="0" algn="l">
              <a:lnSpc>
                <a:spcPct val="180940"/>
              </a:lnSpc>
            </a:pPr>
            <a:r>
              <a:rPr lang="en-US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Inquiry : 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070-7456-2415(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Ye-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seung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Jeong)</a:t>
            </a:r>
            <a:endParaRPr lang="en-US" sz="48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3517900" y="9626600"/>
            <a:ext cx="9055100" cy="1333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7500" b="0" i="0" u="none" strike="noStrike" dirty="0" err="1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</a:t>
            </a:r>
            <a:r>
              <a:rPr lang="en-US" altLang="ko-KR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Hair Salon</a:t>
            </a:r>
            <a:endParaRPr lang="ko-KR" sz="7500" b="0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46" name="Group 4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7" name="Picture 4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78200" y="7302500"/>
            <a:ext cx="8470900" cy="1727200"/>
          </a:xfrm>
          <a:prstGeom prst="rect">
            <a:avLst/>
          </a:prstGeom>
        </p:spPr>
      </p:pic>
      <p:sp>
        <p:nvSpPr>
          <p:cNvPr id="48" name="TextBox 48"/>
          <p:cNvSpPr txBox="1"/>
          <p:nvPr/>
        </p:nvSpPr>
        <p:spPr>
          <a:xfrm>
            <a:off x="3405659" y="7418857"/>
            <a:ext cx="8470900" cy="122984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8000" b="0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Ready to </a:t>
            </a:r>
            <a:r>
              <a:rPr lang="en-US" altLang="ko-KR" sz="8000" b="0" i="0" u="none" strike="noStrike" dirty="0" err="1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</a:t>
            </a:r>
            <a:endParaRPr lang="ko-KR" sz="8000" b="0" i="0" u="none" strike="noStrike" dirty="0">
              <a:solidFill>
                <a:srgbClr val="FFFFFF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15558806" y="9559925"/>
            <a:ext cx="12392588" cy="1333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66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1st Conservative Education</a:t>
            </a:r>
            <a:endParaRPr lang="ko-KR" sz="6600" b="0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50" name="Group 5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1" name="Picture 5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265470" y="7442200"/>
            <a:ext cx="9861643" cy="1727200"/>
          </a:xfrm>
          <a:prstGeom prst="rect">
            <a:avLst/>
          </a:prstGeom>
        </p:spPr>
      </p:pic>
      <p:sp>
        <p:nvSpPr>
          <p:cNvPr id="52" name="TextBox 52"/>
          <p:cNvSpPr txBox="1"/>
          <p:nvPr/>
        </p:nvSpPr>
        <p:spPr>
          <a:xfrm>
            <a:off x="16544469" y="7522090"/>
            <a:ext cx="9152436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6000" b="0" i="0" u="none" strike="noStrike" dirty="0" err="1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</a:t>
            </a:r>
            <a:r>
              <a:rPr lang="en-US" altLang="ko-KR" sz="6000" b="0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Child Care Project</a:t>
            </a:r>
            <a:endParaRPr lang="ko-KR" sz="6000" b="0" i="0" u="none" strike="noStrike" dirty="0">
              <a:solidFill>
                <a:srgbClr val="FFFFFF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53" name="Group 5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4" name="Group 5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554185BB-3B36-48EC-81D7-DF12182D08C7}"/>
              </a:ext>
            </a:extLst>
          </p:cNvPr>
          <p:cNvGrpSpPr/>
          <p:nvPr/>
        </p:nvGrpSpPr>
        <p:grpSpPr>
          <a:xfrm>
            <a:off x="14681200" y="12147550"/>
            <a:ext cx="838200" cy="7315200"/>
            <a:chOff x="14820900" y="12011479"/>
            <a:chExt cx="838200" cy="7315200"/>
          </a:xfrm>
        </p:grpSpPr>
        <p:pic>
          <p:nvPicPr>
            <p:cNvPr id="55" name="Picture 5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4820900" y="12011479"/>
              <a:ext cx="838200" cy="914400"/>
            </a:xfrm>
            <a:prstGeom prst="rect">
              <a:avLst/>
            </a:prstGeom>
          </p:spPr>
        </p:pic>
        <p:pic>
          <p:nvPicPr>
            <p:cNvPr id="56" name="Picture 56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4820900" y="13002079"/>
              <a:ext cx="838200" cy="914400"/>
            </a:xfrm>
            <a:prstGeom prst="rect">
              <a:avLst/>
            </a:prstGeom>
          </p:spPr>
        </p:pic>
        <p:pic>
          <p:nvPicPr>
            <p:cNvPr id="57" name="Picture 57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4820900" y="15135679"/>
              <a:ext cx="838200" cy="914400"/>
            </a:xfrm>
            <a:prstGeom prst="rect">
              <a:avLst/>
            </a:prstGeom>
          </p:spPr>
        </p:pic>
        <p:pic>
          <p:nvPicPr>
            <p:cNvPr id="58" name="Picture 58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4820900" y="17345479"/>
              <a:ext cx="838200" cy="914400"/>
            </a:xfrm>
            <a:prstGeom prst="rect">
              <a:avLst/>
            </a:prstGeom>
          </p:spPr>
        </p:pic>
        <p:pic>
          <p:nvPicPr>
            <p:cNvPr id="59" name="Picture 59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4820900" y="18412279"/>
              <a:ext cx="838200" cy="914400"/>
            </a:xfrm>
            <a:prstGeom prst="rect">
              <a:avLst/>
            </a:prstGeom>
          </p:spPr>
        </p:pic>
      </p:grpSp>
      <p:sp>
        <p:nvSpPr>
          <p:cNvPr id="60" name="TextBox 60"/>
          <p:cNvSpPr txBox="1"/>
          <p:nvPr/>
        </p:nvSpPr>
        <p:spPr>
          <a:xfrm>
            <a:off x="15748000" y="11684000"/>
            <a:ext cx="13017500" cy="7848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Date &amp;time : 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4/26(Sat) 10:00~12:00</a:t>
            </a:r>
          </a:p>
          <a:p>
            <a:pPr lvl="0" algn="l">
              <a:lnSpc>
                <a:spcPct val="150000"/>
              </a:lnSpc>
            </a:pPr>
            <a:r>
              <a:rPr lang="en-US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Location : 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Korea Association of Property </a:t>
            </a:r>
          </a:p>
          <a:p>
            <a:pPr lvl="0" algn="l">
              <a:lnSpc>
                <a:spcPct val="150000"/>
              </a:lnSpc>
            </a:pPr>
            <a:r>
              <a:rPr lang="en-US" sz="48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     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Appraisers Main Hall</a:t>
            </a:r>
          </a:p>
          <a:p>
            <a:pPr lvl="0" algn="l">
              <a:lnSpc>
                <a:spcPct val="150000"/>
              </a:lnSpc>
            </a:pPr>
            <a:r>
              <a:rPr lang="en-US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Recipient : </a:t>
            </a:r>
            <a:r>
              <a:rPr lang="en-US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Child rearers·119 </a:t>
            </a:r>
          </a:p>
          <a:p>
            <a:pPr lvl="0" algn="l">
              <a:lnSpc>
                <a:spcPct val="150000"/>
              </a:lnSpc>
            </a:pPr>
            <a:r>
              <a:rPr lang="en-US" sz="48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  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Child-</a:t>
            </a:r>
            <a:r>
              <a:rPr lang="en-US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rearers</a:t>
            </a:r>
            <a:endParaRPr lang="en-US" sz="48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50000"/>
              </a:lnSpc>
            </a:pPr>
            <a:r>
              <a:rPr lang="en-US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Content :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Ongoing training for child-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rearers</a:t>
            </a:r>
            <a:endParaRPr lang="en-US" altLang="ko-KR" sz="48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50000"/>
              </a:lnSpc>
            </a:pPr>
            <a:r>
              <a:rPr lang="en-US" sz="4800" b="0" i="0" u="none" strike="noStrike" dirty="0">
                <a:solidFill>
                  <a:schemeClr val="accent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Inquiry : 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070-7461-9764(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Lee 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Geurim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</a:t>
            </a:r>
            <a:endParaRPr lang="en-US" sz="48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29BAB3B-77BF-4ECC-A60A-6C6056EBF874}"/>
              </a:ext>
            </a:extLst>
          </p:cNvPr>
          <p:cNvSpPr txBox="1"/>
          <p:nvPr/>
        </p:nvSpPr>
        <p:spPr>
          <a:xfrm>
            <a:off x="6519361" y="3044891"/>
            <a:ext cx="1556374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0" b="1" dirty="0">
                <a:ln w="76200">
                  <a:solidFill>
                    <a:schemeClr val="bg1"/>
                  </a:solidFill>
                </a:ln>
                <a:solidFill>
                  <a:srgbClr val="F68D3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External(outside) Activities</a:t>
            </a:r>
          </a:p>
        </p:txBody>
      </p: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291ADC11-B69A-4D4C-B174-757CA4D1C931}"/>
              </a:ext>
            </a:extLst>
          </p:cNvPr>
          <p:cNvGrpSpPr/>
          <p:nvPr/>
        </p:nvGrpSpPr>
        <p:grpSpPr>
          <a:xfrm>
            <a:off x="12827000" y="30062351"/>
            <a:ext cx="838200" cy="7645400"/>
            <a:chOff x="14820900" y="11658600"/>
            <a:chExt cx="838200" cy="7645400"/>
          </a:xfrm>
        </p:grpSpPr>
        <p:pic>
          <p:nvPicPr>
            <p:cNvPr id="66" name="Picture 55">
              <a:extLst>
                <a:ext uri="{FF2B5EF4-FFF2-40B4-BE49-F238E27FC236}">
                  <a16:creationId xmlns:a16="http://schemas.microsoft.com/office/drawing/2014/main" id="{5E9A7A44-693C-488D-A723-3A466BAA0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4820900" y="11658600"/>
              <a:ext cx="838200" cy="914400"/>
            </a:xfrm>
            <a:prstGeom prst="rect">
              <a:avLst/>
            </a:prstGeom>
          </p:spPr>
        </p:pic>
        <p:pic>
          <p:nvPicPr>
            <p:cNvPr id="67" name="Picture 56">
              <a:extLst>
                <a:ext uri="{FF2B5EF4-FFF2-40B4-BE49-F238E27FC236}">
                  <a16:creationId xmlns:a16="http://schemas.microsoft.com/office/drawing/2014/main" id="{FCCDF0F8-0222-4EB3-9121-B89A336B9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4820900" y="12793799"/>
              <a:ext cx="838200" cy="914400"/>
            </a:xfrm>
            <a:prstGeom prst="rect">
              <a:avLst/>
            </a:prstGeom>
          </p:spPr>
        </p:pic>
        <p:pic>
          <p:nvPicPr>
            <p:cNvPr id="68" name="Picture 57">
              <a:extLst>
                <a:ext uri="{FF2B5EF4-FFF2-40B4-BE49-F238E27FC236}">
                  <a16:creationId xmlns:a16="http://schemas.microsoft.com/office/drawing/2014/main" id="{02FEB9D0-6632-412E-91A3-C4EE901A6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4820900" y="13860599"/>
              <a:ext cx="838200" cy="914400"/>
            </a:xfrm>
            <a:prstGeom prst="rect">
              <a:avLst/>
            </a:prstGeom>
          </p:spPr>
        </p:pic>
        <p:pic>
          <p:nvPicPr>
            <p:cNvPr id="69" name="Picture 58">
              <a:extLst>
                <a:ext uri="{FF2B5EF4-FFF2-40B4-BE49-F238E27FC236}">
                  <a16:creationId xmlns:a16="http://schemas.microsoft.com/office/drawing/2014/main" id="{13489484-268C-4CD2-A74C-8CBB36ECD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4820900" y="15994199"/>
              <a:ext cx="838200" cy="914400"/>
            </a:xfrm>
            <a:prstGeom prst="rect">
              <a:avLst/>
            </a:prstGeom>
          </p:spPr>
        </p:pic>
        <p:pic>
          <p:nvPicPr>
            <p:cNvPr id="70" name="Picture 59">
              <a:extLst>
                <a:ext uri="{FF2B5EF4-FFF2-40B4-BE49-F238E27FC236}">
                  <a16:creationId xmlns:a16="http://schemas.microsoft.com/office/drawing/2014/main" id="{948D01AA-0853-477B-9C6D-49786C4CC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4820900" y="18389600"/>
              <a:ext cx="838200" cy="914400"/>
            </a:xfrm>
            <a:prstGeom prst="rect">
              <a:avLst/>
            </a:prstGeom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BB4CBDE6-8448-4B92-81DB-3FAB56016F6F}"/>
              </a:ext>
            </a:extLst>
          </p:cNvPr>
          <p:cNvSpPr txBox="1"/>
          <p:nvPr/>
        </p:nvSpPr>
        <p:spPr>
          <a:xfrm>
            <a:off x="1352550" y="20755061"/>
            <a:ext cx="27317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400" b="1" dirty="0">
                <a:ln w="76200">
                  <a:solidFill>
                    <a:schemeClr val="bg1"/>
                  </a:solidFill>
                </a:ln>
                <a:solidFill>
                  <a:srgbClr val="00206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Family Counseling</a:t>
            </a:r>
          </a:p>
          <a:p>
            <a:pPr algn="ctr"/>
            <a:r>
              <a:rPr lang="en-US" altLang="ko-KR" sz="14400" b="1" dirty="0">
                <a:ln w="76200">
                  <a:solidFill>
                    <a:schemeClr val="bg1"/>
                  </a:solidFill>
                </a:ln>
                <a:solidFill>
                  <a:srgbClr val="00206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(Center 1)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9900" y="33350200"/>
            <a:ext cx="29768800" cy="9448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500" y="-4241800"/>
            <a:ext cx="8902700" cy="849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5400" y="-2387600"/>
            <a:ext cx="7505700" cy="764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1800" y="-3378200"/>
            <a:ext cx="7632700" cy="7340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100000">
            <a:off x="-990600" y="101600"/>
            <a:ext cx="3543300" cy="60833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69900" y="5257800"/>
            <a:ext cx="2171700" cy="20701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11800" y="-736600"/>
            <a:ext cx="3009900" cy="2870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140000">
            <a:off x="27520900" y="5613400"/>
            <a:ext cx="1879600" cy="1816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4100" y="2133600"/>
            <a:ext cx="1155700" cy="11176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56200" y="2387600"/>
            <a:ext cx="1155700" cy="11176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620000">
            <a:off x="8077200" y="-2438400"/>
            <a:ext cx="2832100" cy="48641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11460000">
            <a:off x="20916900" y="-990600"/>
            <a:ext cx="2832100" cy="48641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55100" y="1358900"/>
            <a:ext cx="1155700" cy="11176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25300" y="3403600"/>
            <a:ext cx="1155700" cy="11176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860000">
            <a:off x="27393900" y="1816100"/>
            <a:ext cx="2832100" cy="48641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83800" y="39535100"/>
            <a:ext cx="8636000" cy="2743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alphaModFix amt="80000"/>
          </a:blip>
          <a:stretch>
            <a:fillRect/>
          </a:stretch>
        </p:blipFill>
        <p:spPr>
          <a:xfrm>
            <a:off x="609600" y="5461000"/>
            <a:ext cx="27749511" cy="33782000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12258" y="22961600"/>
            <a:ext cx="14071600" cy="193040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7931258" y="23308725"/>
            <a:ext cx="14833600" cy="113276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6600" b="0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Bilingual education support project</a:t>
            </a:r>
            <a:endParaRPr lang="ko-KR" sz="6600" b="0" i="0" u="none" strike="noStrike" dirty="0">
              <a:solidFill>
                <a:srgbClr val="FFFFFF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24" name="TextBox 24"/>
          <p:cNvSpPr txBox="1"/>
          <p:nvPr/>
        </p:nvSpPr>
        <p:spPr>
          <a:xfrm>
            <a:off x="609601" y="25692271"/>
            <a:ext cx="13798550" cy="2667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66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Bilingual Parent Family Coaching</a:t>
            </a:r>
          </a:p>
          <a:p>
            <a:pPr lvl="0" algn="ctr">
              <a:lnSpc>
                <a:spcPct val="116199"/>
              </a:lnSpc>
            </a:pPr>
            <a:r>
              <a:rPr lang="en-US" altLang="ko-KR" sz="54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“We are ECO Pirates”</a:t>
            </a:r>
            <a:endParaRPr lang="en-US" sz="5400" b="0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4312900" y="25869900"/>
            <a:ext cx="12979400" cy="2489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Bilingual Direct Learning</a:t>
            </a:r>
          </a:p>
          <a:p>
            <a:pPr lvl="0" algn="ctr">
              <a:lnSpc>
                <a:spcPct val="116199"/>
              </a:lnSpc>
            </a:pPr>
            <a:r>
              <a:rPr lang="en-US" sz="6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“Two Languages, Double the Happiness Vietnamese”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752600" y="11557000"/>
            <a:ext cx="11272388" cy="1333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Dads Climbing the Wall</a:t>
            </a:r>
            <a:endParaRPr lang="ko-KR" sz="7500" b="0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4968079" y="11557000"/>
            <a:ext cx="13391032" cy="1333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72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Parenting Dad, Happy Family</a:t>
            </a:r>
            <a:endParaRPr lang="ko-KR" sz="7200" b="0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05200" y="9017000"/>
            <a:ext cx="8470900" cy="1727200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2997200" y="9144000"/>
            <a:ext cx="9537700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6000" b="0" i="0" u="none" strike="noStrike" dirty="0" err="1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</a:t>
            </a:r>
            <a:r>
              <a:rPr lang="en-US" altLang="ko-KR" sz="6000" b="0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Healing Daddy</a:t>
            </a:r>
            <a:endParaRPr lang="ko-KR" sz="6000" b="0" i="0" u="none" strike="noStrike" dirty="0">
              <a:solidFill>
                <a:srgbClr val="FFFFFF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31" name="Group 3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732250" y="9017000"/>
            <a:ext cx="8470900" cy="1727200"/>
          </a:xfrm>
          <a:prstGeom prst="rect">
            <a:avLst/>
          </a:prstGeom>
        </p:spPr>
      </p:pic>
      <p:sp>
        <p:nvSpPr>
          <p:cNvPr id="33" name="TextBox 33"/>
          <p:cNvSpPr txBox="1"/>
          <p:nvPr/>
        </p:nvSpPr>
        <p:spPr>
          <a:xfrm>
            <a:off x="15576550" y="9124711"/>
            <a:ext cx="11061700" cy="1435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6600" b="0" i="0" u="none" strike="noStrike" dirty="0" err="1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</a:t>
            </a:r>
            <a:r>
              <a:rPr lang="en-US" altLang="ko-KR" sz="6600" b="0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Trend Daddy</a:t>
            </a:r>
            <a:endParaRPr lang="ko-KR" sz="6600" b="0" i="0" u="none" strike="noStrike" dirty="0">
              <a:solidFill>
                <a:srgbClr val="FFFFFF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34" name="Group 3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41" name="TextBox 41"/>
          <p:cNvSpPr txBox="1"/>
          <p:nvPr/>
        </p:nvSpPr>
        <p:spPr>
          <a:xfrm>
            <a:off x="16072977" y="13398500"/>
            <a:ext cx="14318123" cy="7848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altLang="ko-KR" sz="48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Date</a:t>
            </a:r>
            <a:r>
              <a:rPr lang="ko-KR" altLang="en-US" sz="48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</a:t>
            </a:r>
            <a:r>
              <a:rPr lang="en-US" altLang="ko-KR" sz="48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&amp;</a:t>
            </a:r>
            <a:r>
              <a:rPr lang="ko-KR" altLang="en-US" sz="48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</a:t>
            </a:r>
            <a:r>
              <a:rPr lang="en-US" altLang="ko-KR" sz="48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time</a:t>
            </a:r>
            <a:r>
              <a:rPr lang="en-US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4/17(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Thu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 19:30-21:00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Location</a:t>
            </a:r>
            <a:r>
              <a:rPr lang="en-US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 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Seocho-gu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Joint Childcare 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    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Sharing Center</a:t>
            </a:r>
            <a:endParaRPr lang="ko-KR" sz="48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Recipient</a:t>
            </a:r>
            <a:r>
              <a:rPr lang="en-US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en-US" altLang="ko-KR" sz="4800" b="0" i="0" u="none" strike="noStrike" spc="-6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Father living in </a:t>
            </a:r>
            <a:r>
              <a:rPr lang="en-US" altLang="ko-KR" sz="4800" b="0" i="0" u="none" strike="noStrike" spc="-600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Seocho-gu</a:t>
            </a:r>
            <a:r>
              <a:rPr lang="en-US" altLang="ko-KR" sz="4800" b="0" i="0" u="none" strike="noStrike" spc="-6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on childcare leave 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spc="-6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            (including planned leave) 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Content</a:t>
            </a:r>
            <a:r>
              <a:rPr lang="en-US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en-US" altLang="ko-KR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Participation in childcare, mental care, 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      </a:t>
            </a:r>
            <a:r>
              <a:rPr lang="en-US" altLang="ko-KR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division of household chores</a:t>
            </a:r>
            <a:endParaRPr lang="en-US" sz="4800" b="0" i="0" u="none" strike="noStrike" spc="-300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Inquiry</a:t>
            </a:r>
            <a:r>
              <a:rPr lang="en-US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 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02-6919-9750(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Geunjoong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Lee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3" name="Group 4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7323B150-8C59-48E6-9D22-678182D4528E}"/>
              </a:ext>
            </a:extLst>
          </p:cNvPr>
          <p:cNvGrpSpPr/>
          <p:nvPr/>
        </p:nvGrpSpPr>
        <p:grpSpPr>
          <a:xfrm>
            <a:off x="1257300" y="13976350"/>
            <a:ext cx="838200" cy="6553200"/>
            <a:chOff x="1257300" y="13976350"/>
            <a:chExt cx="838200" cy="6553200"/>
          </a:xfrm>
        </p:grpSpPr>
        <p:pic>
          <p:nvPicPr>
            <p:cNvPr id="44" name="Picture 4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257300" y="13976350"/>
              <a:ext cx="838200" cy="914400"/>
            </a:xfrm>
            <a:prstGeom prst="rect">
              <a:avLst/>
            </a:prstGeom>
          </p:spPr>
        </p:pic>
        <p:grpSp>
          <p:nvGrpSpPr>
            <p:cNvPr id="67" name="그룹 66">
              <a:extLst>
                <a:ext uri="{FF2B5EF4-FFF2-40B4-BE49-F238E27FC236}">
                  <a16:creationId xmlns:a16="http://schemas.microsoft.com/office/drawing/2014/main" id="{F0A0275E-104B-442D-A36A-7C366BBB18F3}"/>
                </a:ext>
              </a:extLst>
            </p:cNvPr>
            <p:cNvGrpSpPr/>
            <p:nvPr/>
          </p:nvGrpSpPr>
          <p:grpSpPr>
            <a:xfrm>
              <a:off x="1257300" y="15119350"/>
              <a:ext cx="838200" cy="5410200"/>
              <a:chOff x="1257300" y="15119350"/>
              <a:chExt cx="838200" cy="5410200"/>
            </a:xfrm>
          </p:grpSpPr>
          <p:pic>
            <p:nvPicPr>
              <p:cNvPr id="45" name="Picture 45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57300" y="1511935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46" name="Picture 46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57300" y="1626235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47" name="Picture 47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57300" y="1847215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48" name="Picture 48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57300" y="19615150"/>
                <a:ext cx="838200" cy="914400"/>
              </a:xfrm>
              <a:prstGeom prst="rect">
                <a:avLst/>
              </a:prstGeom>
            </p:spPr>
          </p:pic>
        </p:grpSp>
      </p:grpSp>
      <p:sp>
        <p:nvSpPr>
          <p:cNvPr id="49" name="TextBox 49"/>
          <p:cNvSpPr txBox="1"/>
          <p:nvPr/>
        </p:nvSpPr>
        <p:spPr>
          <a:xfrm>
            <a:off x="2185778" y="13222138"/>
            <a:ext cx="13017500" cy="7848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sz="48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Date</a:t>
            </a:r>
            <a:r>
              <a:rPr lang="ko-KR" altLang="en-US" sz="48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</a:t>
            </a:r>
            <a:r>
              <a:rPr lang="en-US" altLang="ko-KR" sz="48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&amp;</a:t>
            </a:r>
            <a:r>
              <a:rPr lang="ko-KR" altLang="en-US" sz="48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</a:t>
            </a:r>
            <a:r>
              <a:rPr lang="en-US" altLang="ko-KR" sz="48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time</a:t>
            </a:r>
            <a:r>
              <a:rPr lang="en-US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4/23(</a:t>
            </a:r>
            <a:r>
              <a:rPr lang="en-US" sz="48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Wed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 19:00-21:00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Location</a:t>
            </a:r>
            <a:r>
              <a:rPr lang="en-US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Indoor climbing within 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Seocho-gu</a:t>
            </a:r>
            <a:endParaRPr lang="ko-KR" sz="48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Recipient</a:t>
            </a:r>
            <a:r>
              <a:rPr lang="en-US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Male child 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rearers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living in 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   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Seocho-gu</a:t>
            </a:r>
            <a:endParaRPr lang="ko-KR" sz="48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Content</a:t>
            </a:r>
            <a:r>
              <a:rPr lang="en-US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Indoor climbing activities</a:t>
            </a:r>
            <a:endParaRPr lang="ko-KR" sz="48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Inquiry</a:t>
            </a:r>
            <a:r>
              <a:rPr lang="en-US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02-6919-9750(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Geunjoong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Lee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</a:t>
            </a:r>
          </a:p>
        </p:txBody>
      </p:sp>
      <p:grpSp>
        <p:nvGrpSpPr>
          <p:cNvPr id="50" name="Group 5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1" name="Group 5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57" name="TextBox 57"/>
          <p:cNvSpPr txBox="1"/>
          <p:nvPr/>
        </p:nvSpPr>
        <p:spPr>
          <a:xfrm>
            <a:off x="1950579" y="29282939"/>
            <a:ext cx="11780749" cy="7848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Date &amp; time</a:t>
            </a:r>
            <a:r>
              <a:rPr lang="en-US" sz="48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</a:t>
            </a:r>
            <a:r>
              <a:rPr lang="en-US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</a:t>
            </a:r>
            <a:r>
              <a:rPr lang="en-US" altLang="ko-KR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Every </a:t>
            </a:r>
            <a:r>
              <a:rPr lang="en-US" altLang="ko-KR" sz="4800" b="0" i="0" u="none" strike="noStrike" spc="-300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monday</a:t>
            </a:r>
            <a:r>
              <a:rPr lang="en-US" altLang="ko-KR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&amp; </a:t>
            </a:r>
            <a:r>
              <a:rPr lang="en-US" altLang="ko-KR" sz="4800" b="0" i="0" u="none" strike="noStrike" spc="-300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wednesday</a:t>
            </a:r>
            <a:r>
              <a:rPr lang="en-US" altLang="ko-KR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        </a:t>
            </a:r>
            <a:r>
              <a:rPr lang="en-US" altLang="ko-KR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16:00-18:00 (2 weeks)</a:t>
            </a:r>
            <a:endParaRPr lang="en-US" sz="4800" b="0" i="0" u="none" strike="noStrike" spc="-300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50000"/>
              </a:lnSpc>
            </a:pPr>
            <a:r>
              <a:rPr lang="en-US" sz="4800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Location</a:t>
            </a:r>
            <a:r>
              <a:rPr lang="en-US" sz="48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en-US" altLang="ko-KR" sz="4800" b="0" i="0" u="none" strike="noStrike" spc="-300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Seocho-gu</a:t>
            </a:r>
            <a:r>
              <a:rPr lang="en-US" altLang="ko-KR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Joint Childcare Sharing 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    </a:t>
            </a:r>
            <a:r>
              <a:rPr lang="en-US" altLang="ko-KR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Center Lecture Room 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Recipient</a:t>
            </a:r>
            <a:r>
              <a:rPr lang="en-US" sz="48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 </a:t>
            </a:r>
            <a:r>
              <a:rPr lang="en-US" altLang="ko-KR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Multicultural Family Parents-                    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    </a:t>
            </a:r>
            <a:r>
              <a:rPr lang="en-US" altLang="ko-KR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Children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</a:t>
            </a:r>
            <a:r>
              <a:rPr lang="en-US" altLang="ko-KR" sz="48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Content</a:t>
            </a:r>
            <a:r>
              <a:rPr lang="en-US" sz="48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</a:t>
            </a:r>
            <a:r>
              <a:rPr lang="en-US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</a:t>
            </a:r>
            <a:r>
              <a:rPr lang="en-US" altLang="ko-KR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Earth Day learning and upcycling   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    </a:t>
            </a:r>
            <a:r>
              <a:rPr lang="en-US" altLang="ko-KR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experience</a:t>
            </a:r>
            <a:endParaRPr lang="ko-KR" sz="4800" b="0" i="0" u="none" strike="noStrike" spc="-300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Inquiry</a:t>
            </a:r>
            <a:r>
              <a:rPr lang="en-US" sz="48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 </a:t>
            </a:r>
            <a:r>
              <a:rPr lang="en-US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070-7436-2013(</a:t>
            </a:r>
            <a:r>
              <a:rPr lang="en-US" altLang="ko-KR" sz="4800" b="0" i="0" u="none" strike="noStrike" spc="-300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Mallin</a:t>
            </a:r>
            <a:r>
              <a:rPr lang="en-US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9" name="Group 5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65" name="TextBox 65"/>
          <p:cNvSpPr txBox="1"/>
          <p:nvPr/>
        </p:nvSpPr>
        <p:spPr>
          <a:xfrm>
            <a:off x="14671117" y="29190950"/>
            <a:ext cx="14363700" cy="7848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80940"/>
              </a:lnSpc>
            </a:pPr>
            <a:r>
              <a:rPr lang="en-US" altLang="ko-KR" sz="48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Date &amp; time </a:t>
            </a:r>
            <a:r>
              <a:rPr lang="en-US" sz="48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: </a:t>
            </a:r>
            <a:r>
              <a:rPr lang="en-US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4/1 ~ 12/12 every Tuesday 17:00~17:40)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Location</a:t>
            </a:r>
            <a:r>
              <a:rPr lang="en-US" altLang="ko-KR" sz="48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en-US" altLang="ko-KR" sz="4800" b="0" i="0" u="none" strike="noStrike" spc="-300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Seocho-gu</a:t>
            </a:r>
            <a:r>
              <a:rPr lang="en-US" altLang="ko-KR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Joint Childcare Sharing 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   </a:t>
            </a:r>
            <a:r>
              <a:rPr lang="en-US" altLang="ko-KR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Center Lecture Room </a:t>
            </a:r>
            <a:endParaRPr lang="ko-KR" sz="4800" b="0" i="0" u="none" strike="noStrike" spc="-300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0940"/>
              </a:lnSpc>
            </a:pPr>
            <a:r>
              <a:rPr lang="en-US" altLang="ko-KR" sz="48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Recipient : </a:t>
            </a:r>
            <a:r>
              <a:rPr lang="en-US" altLang="ko-KR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Multicultural Family Children (Vietnam)</a:t>
            </a:r>
          </a:p>
          <a:p>
            <a:pPr lvl="0" algn="l">
              <a:lnSpc>
                <a:spcPct val="180940"/>
              </a:lnSpc>
            </a:pPr>
            <a:r>
              <a:rPr lang="en-US" altLang="ko-KR" sz="48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Content :</a:t>
            </a:r>
            <a:r>
              <a:rPr lang="en-US" altLang="ko-KR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</a:t>
            </a:r>
            <a:r>
              <a:rPr lang="en-US" altLang="ko-KR" sz="4800" b="0" i="0" u="none" strike="noStrike" spc="-6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Creating a bilingual environment Vietnamese basic class</a:t>
            </a:r>
          </a:p>
          <a:p>
            <a:pPr lvl="0" algn="l">
              <a:lnSpc>
                <a:spcPct val="180940"/>
              </a:lnSpc>
            </a:pPr>
            <a:r>
              <a:rPr lang="en-US" altLang="ko-KR" sz="48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Inquiry : </a:t>
            </a:r>
            <a:r>
              <a:rPr lang="en-US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070-7436-2013(</a:t>
            </a:r>
            <a:r>
              <a:rPr lang="en-US" altLang="ko-KR" sz="4800" b="0" i="0" u="none" strike="noStrike" spc="-300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Mallin</a:t>
            </a:r>
            <a:r>
              <a:rPr lang="en-US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990254B-F62C-4988-8FF9-BF3040CE2FE6}"/>
              </a:ext>
            </a:extLst>
          </p:cNvPr>
          <p:cNvSpPr txBox="1"/>
          <p:nvPr/>
        </p:nvSpPr>
        <p:spPr>
          <a:xfrm>
            <a:off x="278891" y="1465173"/>
            <a:ext cx="29768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400" b="1" spc="-300" dirty="0">
                <a:ln w="76200">
                  <a:solidFill>
                    <a:schemeClr val="bg1"/>
                  </a:solidFill>
                </a:ln>
                <a:solidFill>
                  <a:srgbClr val="0070C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Joint Childcare </a:t>
            </a:r>
            <a:r>
              <a:rPr lang="en-US" altLang="ko-KR" sz="14400" b="1" spc="-300" dirty="0" err="1">
                <a:ln w="76200">
                  <a:solidFill>
                    <a:schemeClr val="bg1"/>
                  </a:solidFill>
                </a:ln>
                <a:solidFill>
                  <a:srgbClr val="0070C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SharingCenter</a:t>
            </a:r>
            <a:r>
              <a:rPr lang="en-US" altLang="ko-KR" sz="14400" b="1" spc="-300" dirty="0">
                <a:ln w="76200">
                  <a:solidFill>
                    <a:schemeClr val="bg1"/>
                  </a:solidFill>
                </a:ln>
                <a:solidFill>
                  <a:srgbClr val="0070C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(Center 2)</a:t>
            </a:r>
          </a:p>
        </p:txBody>
      </p:sp>
      <p:grpSp>
        <p:nvGrpSpPr>
          <p:cNvPr id="69" name="그룹 68">
            <a:extLst>
              <a:ext uri="{FF2B5EF4-FFF2-40B4-BE49-F238E27FC236}">
                <a16:creationId xmlns:a16="http://schemas.microsoft.com/office/drawing/2014/main" id="{6E9C429D-7D10-4BAE-BA65-CCD7CDCCC4B6}"/>
              </a:ext>
            </a:extLst>
          </p:cNvPr>
          <p:cNvGrpSpPr/>
          <p:nvPr/>
        </p:nvGrpSpPr>
        <p:grpSpPr>
          <a:xfrm>
            <a:off x="15040784" y="13214350"/>
            <a:ext cx="838200" cy="8534400"/>
            <a:chOff x="1257300" y="13766800"/>
            <a:chExt cx="838200" cy="8534400"/>
          </a:xfrm>
        </p:grpSpPr>
        <p:pic>
          <p:nvPicPr>
            <p:cNvPr id="70" name="Picture 44">
              <a:extLst>
                <a:ext uri="{FF2B5EF4-FFF2-40B4-BE49-F238E27FC236}">
                  <a16:creationId xmlns:a16="http://schemas.microsoft.com/office/drawing/2014/main" id="{A0FAA62B-A5C6-436E-9512-1CE49387D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257300" y="13766800"/>
              <a:ext cx="838200" cy="914400"/>
            </a:xfrm>
            <a:prstGeom prst="rect">
              <a:avLst/>
            </a:prstGeom>
          </p:spPr>
        </p:pic>
        <p:grpSp>
          <p:nvGrpSpPr>
            <p:cNvPr id="71" name="그룹 70">
              <a:extLst>
                <a:ext uri="{FF2B5EF4-FFF2-40B4-BE49-F238E27FC236}">
                  <a16:creationId xmlns:a16="http://schemas.microsoft.com/office/drawing/2014/main" id="{D601C2FE-4744-4EFD-B0EF-3E6674F8D9EF}"/>
                </a:ext>
              </a:extLst>
            </p:cNvPr>
            <p:cNvGrpSpPr/>
            <p:nvPr/>
          </p:nvGrpSpPr>
          <p:grpSpPr>
            <a:xfrm>
              <a:off x="1257300" y="14759802"/>
              <a:ext cx="838200" cy="7541398"/>
              <a:chOff x="1257300" y="14759802"/>
              <a:chExt cx="838200" cy="7541398"/>
            </a:xfrm>
          </p:grpSpPr>
          <p:pic>
            <p:nvPicPr>
              <p:cNvPr id="72" name="Picture 45">
                <a:extLst>
                  <a:ext uri="{FF2B5EF4-FFF2-40B4-BE49-F238E27FC236}">
                    <a16:creationId xmlns:a16="http://schemas.microsoft.com/office/drawing/2014/main" id="{BC0DCD68-B6AA-4924-ACF0-C2EE04D876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57300" y="14759802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73" name="Picture 46">
                <a:extLst>
                  <a:ext uri="{FF2B5EF4-FFF2-40B4-BE49-F238E27FC236}">
                    <a16:creationId xmlns:a16="http://schemas.microsoft.com/office/drawing/2014/main" id="{90F751AC-B5FC-4221-A631-5EA373FF2D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57300" y="16817202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74" name="Picture 47">
                <a:extLst>
                  <a:ext uri="{FF2B5EF4-FFF2-40B4-BE49-F238E27FC236}">
                    <a16:creationId xmlns:a16="http://schemas.microsoft.com/office/drawing/2014/main" id="{7F5B5106-10BF-48F1-8DDB-0432EB0945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57300" y="193294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75" name="Picture 48">
                <a:extLst>
                  <a:ext uri="{FF2B5EF4-FFF2-40B4-BE49-F238E27FC236}">
                    <a16:creationId xmlns:a16="http://schemas.microsoft.com/office/drawing/2014/main" id="{15E9CF5C-76EC-440B-BFCE-0A78EB67A7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57300" y="21386800"/>
                <a:ext cx="838200" cy="914400"/>
              </a:xfrm>
              <a:prstGeom prst="rect">
                <a:avLst/>
              </a:prstGeom>
            </p:spPr>
          </p:pic>
        </p:grpSp>
      </p:grpSp>
      <p:grpSp>
        <p:nvGrpSpPr>
          <p:cNvPr id="76" name="그룹 75">
            <a:extLst>
              <a:ext uri="{FF2B5EF4-FFF2-40B4-BE49-F238E27FC236}">
                <a16:creationId xmlns:a16="http://schemas.microsoft.com/office/drawing/2014/main" id="{85058BD3-B139-47FC-9FF5-8FD82C567DCE}"/>
              </a:ext>
            </a:extLst>
          </p:cNvPr>
          <p:cNvGrpSpPr/>
          <p:nvPr/>
        </p:nvGrpSpPr>
        <p:grpSpPr>
          <a:xfrm>
            <a:off x="896568" y="28354296"/>
            <a:ext cx="856032" cy="9691643"/>
            <a:chOff x="1257300" y="13144500"/>
            <a:chExt cx="856032" cy="9691643"/>
          </a:xfrm>
        </p:grpSpPr>
        <p:pic>
          <p:nvPicPr>
            <p:cNvPr id="77" name="Picture 44">
              <a:extLst>
                <a:ext uri="{FF2B5EF4-FFF2-40B4-BE49-F238E27FC236}">
                  <a16:creationId xmlns:a16="http://schemas.microsoft.com/office/drawing/2014/main" id="{DB69A1CB-6A8A-4E3C-BD8B-9A8688E26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257300" y="13144500"/>
              <a:ext cx="838200" cy="914400"/>
            </a:xfrm>
            <a:prstGeom prst="rect">
              <a:avLst/>
            </a:prstGeom>
          </p:spPr>
        </p:pic>
        <p:grpSp>
          <p:nvGrpSpPr>
            <p:cNvPr id="78" name="그룹 77">
              <a:extLst>
                <a:ext uri="{FF2B5EF4-FFF2-40B4-BE49-F238E27FC236}">
                  <a16:creationId xmlns:a16="http://schemas.microsoft.com/office/drawing/2014/main" id="{90BA83BA-DE59-4E18-853E-47E8BD039914}"/>
                </a:ext>
              </a:extLst>
            </p:cNvPr>
            <p:cNvGrpSpPr/>
            <p:nvPr/>
          </p:nvGrpSpPr>
          <p:grpSpPr>
            <a:xfrm>
              <a:off x="1257300" y="15405100"/>
              <a:ext cx="856032" cy="7431043"/>
              <a:chOff x="1257300" y="15405100"/>
              <a:chExt cx="856032" cy="7431043"/>
            </a:xfrm>
          </p:grpSpPr>
          <p:pic>
            <p:nvPicPr>
              <p:cNvPr id="79" name="Picture 45">
                <a:extLst>
                  <a:ext uri="{FF2B5EF4-FFF2-40B4-BE49-F238E27FC236}">
                    <a16:creationId xmlns:a16="http://schemas.microsoft.com/office/drawing/2014/main" id="{6C88275E-0C07-46A6-9650-F817857442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57300" y="154051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80" name="Picture 46">
                <a:extLst>
                  <a:ext uri="{FF2B5EF4-FFF2-40B4-BE49-F238E27FC236}">
                    <a16:creationId xmlns:a16="http://schemas.microsoft.com/office/drawing/2014/main" id="{C70212C0-EFA6-4D0A-81B5-6328DEFAC2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57300" y="175641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81" name="Picture 47">
                <a:extLst>
                  <a:ext uri="{FF2B5EF4-FFF2-40B4-BE49-F238E27FC236}">
                    <a16:creationId xmlns:a16="http://schemas.microsoft.com/office/drawing/2014/main" id="{146F546D-E449-458D-B7E6-87EEFA6F8D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75132" y="1978025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82" name="Picture 48">
                <a:extLst>
                  <a:ext uri="{FF2B5EF4-FFF2-40B4-BE49-F238E27FC236}">
                    <a16:creationId xmlns:a16="http://schemas.microsoft.com/office/drawing/2014/main" id="{FE37F1DB-96B8-4A0F-AA5E-78A8BB8290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57300" y="21921743"/>
                <a:ext cx="838200" cy="914400"/>
              </a:xfrm>
              <a:prstGeom prst="rect">
                <a:avLst/>
              </a:prstGeom>
            </p:spPr>
          </p:pic>
        </p:grpSp>
      </p:grpSp>
      <p:grpSp>
        <p:nvGrpSpPr>
          <p:cNvPr id="83" name="그룹 82">
            <a:extLst>
              <a:ext uri="{FF2B5EF4-FFF2-40B4-BE49-F238E27FC236}">
                <a16:creationId xmlns:a16="http://schemas.microsoft.com/office/drawing/2014/main" id="{C126130B-6C05-475C-AD7D-C38749C90B10}"/>
              </a:ext>
            </a:extLst>
          </p:cNvPr>
          <p:cNvGrpSpPr/>
          <p:nvPr/>
        </p:nvGrpSpPr>
        <p:grpSpPr>
          <a:xfrm>
            <a:off x="13563600" y="29749750"/>
            <a:ext cx="838200" cy="7086600"/>
            <a:chOff x="1257300" y="14102581"/>
            <a:chExt cx="838200" cy="7086600"/>
          </a:xfrm>
        </p:grpSpPr>
        <p:pic>
          <p:nvPicPr>
            <p:cNvPr id="84" name="Picture 44">
              <a:extLst>
                <a:ext uri="{FF2B5EF4-FFF2-40B4-BE49-F238E27FC236}">
                  <a16:creationId xmlns:a16="http://schemas.microsoft.com/office/drawing/2014/main" id="{42E05D5C-E236-43FC-8E27-7398D3207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257300" y="14102581"/>
              <a:ext cx="838200" cy="914400"/>
            </a:xfrm>
            <a:prstGeom prst="rect">
              <a:avLst/>
            </a:prstGeom>
          </p:spPr>
        </p:pic>
        <p:grpSp>
          <p:nvGrpSpPr>
            <p:cNvPr id="85" name="그룹 84">
              <a:extLst>
                <a:ext uri="{FF2B5EF4-FFF2-40B4-BE49-F238E27FC236}">
                  <a16:creationId xmlns:a16="http://schemas.microsoft.com/office/drawing/2014/main" id="{46BC78E7-4DB6-4A6E-9B88-BE5D61716A73}"/>
                </a:ext>
              </a:extLst>
            </p:cNvPr>
            <p:cNvGrpSpPr/>
            <p:nvPr/>
          </p:nvGrpSpPr>
          <p:grpSpPr>
            <a:xfrm>
              <a:off x="1257300" y="15169381"/>
              <a:ext cx="838200" cy="6019800"/>
              <a:chOff x="1257300" y="15169381"/>
              <a:chExt cx="838200" cy="6019800"/>
            </a:xfrm>
          </p:grpSpPr>
          <p:pic>
            <p:nvPicPr>
              <p:cNvPr id="86" name="Picture 45">
                <a:extLst>
                  <a:ext uri="{FF2B5EF4-FFF2-40B4-BE49-F238E27FC236}">
                    <a16:creationId xmlns:a16="http://schemas.microsoft.com/office/drawing/2014/main" id="{1917FF71-455D-4CCD-97EA-C566D92DFE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57300" y="15169381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87" name="Picture 46">
                <a:extLst>
                  <a:ext uri="{FF2B5EF4-FFF2-40B4-BE49-F238E27FC236}">
                    <a16:creationId xmlns:a16="http://schemas.microsoft.com/office/drawing/2014/main" id="{B6218DA0-29DE-4770-AB17-754A8F9FBF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57300" y="17683981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88" name="Picture 47">
                <a:extLst>
                  <a:ext uri="{FF2B5EF4-FFF2-40B4-BE49-F238E27FC236}">
                    <a16:creationId xmlns:a16="http://schemas.microsoft.com/office/drawing/2014/main" id="{11BFD98A-D0B5-41E6-98A3-01B72DAECB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57300" y="18979381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89" name="Picture 48">
                <a:extLst>
                  <a:ext uri="{FF2B5EF4-FFF2-40B4-BE49-F238E27FC236}">
                    <a16:creationId xmlns:a16="http://schemas.microsoft.com/office/drawing/2014/main" id="{47F02614-C775-47A2-ABF4-B6934BEF52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57300" y="20274781"/>
                <a:ext cx="838200" cy="9144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9900" y="32359600"/>
            <a:ext cx="29768800" cy="10452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762000" y="5181600"/>
            <a:ext cx="27279600" cy="33782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1500" y="-4241800"/>
            <a:ext cx="8902700" cy="8496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85400" y="-2387600"/>
            <a:ext cx="7505700" cy="7645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100000">
            <a:off x="-990600" y="101600"/>
            <a:ext cx="3543300" cy="6083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69900" y="5257800"/>
            <a:ext cx="2171700" cy="20701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11800" y="-736600"/>
            <a:ext cx="3009900" cy="28702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140000">
            <a:off x="27520900" y="5613400"/>
            <a:ext cx="1879600" cy="18161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4100" y="2133600"/>
            <a:ext cx="1155700" cy="11176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56200" y="2387600"/>
            <a:ext cx="1155700" cy="11176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620000">
            <a:off x="8077200" y="-2438400"/>
            <a:ext cx="2832100" cy="48641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11460000">
            <a:off x="20916900" y="-990600"/>
            <a:ext cx="2832100" cy="48641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55100" y="1358900"/>
            <a:ext cx="1155700" cy="11176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25300" y="3403600"/>
            <a:ext cx="1155700" cy="11176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860000">
            <a:off x="27393900" y="1816100"/>
            <a:ext cx="2832100" cy="48641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83800" y="39458900"/>
            <a:ext cx="8636000" cy="27432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4833600" y="10795000"/>
            <a:ext cx="13055600" cy="2489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6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'</a:t>
            </a:r>
            <a:r>
              <a:rPr lang="en-US" altLang="ko-KR" sz="6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Little happiness gifted to myself </a:t>
            </a:r>
            <a:r>
              <a:rPr lang="en-US" sz="6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'</a:t>
            </a:r>
          </a:p>
          <a:p>
            <a:pPr lvl="0" algn="ctr">
              <a:lnSpc>
                <a:spcPct val="116199"/>
              </a:lnSpc>
            </a:pPr>
            <a:r>
              <a:rPr lang="en-US" sz="54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"Flower One Day Class"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476750" y="11358970"/>
            <a:ext cx="6451600" cy="1333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Family Chef</a:t>
            </a:r>
            <a:endParaRPr lang="ko-KR" sz="7500" b="0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2" name="Group 2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097000" y="14281150"/>
            <a:ext cx="838200" cy="9144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097000" y="16103600"/>
            <a:ext cx="838200" cy="9144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173200" y="18472150"/>
            <a:ext cx="838200" cy="9144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097000" y="19843750"/>
            <a:ext cx="838200" cy="9144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173200" y="21183600"/>
            <a:ext cx="838200" cy="914400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15087600" y="13919200"/>
            <a:ext cx="14744700" cy="8382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2880"/>
              </a:lnSpc>
            </a:pPr>
            <a:r>
              <a:rPr lang="en-US" altLang="ko-KR" sz="48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Date &amp; time</a:t>
            </a:r>
            <a:r>
              <a:rPr lang="en-US" sz="48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en-US" altLang="ko-KR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Every Wednesday </a:t>
            </a:r>
            <a:r>
              <a:rPr lang="en-US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10:30~12:00</a:t>
            </a:r>
          </a:p>
          <a:p>
            <a:pPr lvl="0" algn="l">
              <a:lnSpc>
                <a:spcPct val="112880"/>
              </a:lnSpc>
            </a:pPr>
            <a:r>
              <a:rPr lang="en-US" sz="4400" b="0" i="0" u="none" strike="noStrike" spc="-300" dirty="0">
                <a:solidFill>
                  <a:srgbClr val="FC523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       </a:t>
            </a:r>
            <a:r>
              <a:rPr lang="en-US" sz="4000" b="0" i="0" u="none" strike="noStrike" spc="-300" dirty="0">
                <a:solidFill>
                  <a:srgbClr val="FC523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      ※ 4/30 (Wed) Time change: 19:30~21:00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Location</a:t>
            </a:r>
            <a:r>
              <a:rPr lang="en-US" sz="48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 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Seocho-gu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Joint Childcare 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  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Sharing Center lecture room</a:t>
            </a:r>
            <a:endParaRPr lang="ko-KR" sz="4800" b="0" i="0" u="none" strike="noStrike" spc="-300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2600"/>
              </a:lnSpc>
            </a:pPr>
            <a:r>
              <a:rPr lang="en-US" altLang="ko-KR" sz="48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Recipient</a:t>
            </a:r>
            <a:r>
              <a:rPr lang="en-US" sz="48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en-US" altLang="ko-KR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Child-</a:t>
            </a:r>
            <a:r>
              <a:rPr lang="en-US" altLang="ko-KR" sz="4800" b="0" i="0" u="none" strike="noStrike" spc="-300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rearers</a:t>
            </a:r>
            <a:r>
              <a:rPr lang="en-US" altLang="ko-KR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living in </a:t>
            </a:r>
            <a:r>
              <a:rPr lang="en-US" altLang="ko-KR" sz="4800" b="0" i="0" u="none" strike="noStrike" spc="-300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Seocho-gu</a:t>
            </a:r>
            <a:endParaRPr lang="ko-KR" sz="4800" b="0" i="0" u="none" strike="noStrike" spc="-300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2600"/>
              </a:lnSpc>
            </a:pPr>
            <a:r>
              <a:rPr lang="en-US" altLang="ko-KR" sz="48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Content</a:t>
            </a:r>
            <a:r>
              <a:rPr lang="en-US" sz="48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en-US" altLang="ko-KR" sz="4800" b="0" i="0" u="none" strike="noStrike" spc="-6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Making flower baskets , bouquets &amp; writing letters </a:t>
            </a:r>
          </a:p>
          <a:p>
            <a:pPr lvl="0" algn="l">
              <a:lnSpc>
                <a:spcPct val="182600"/>
              </a:lnSpc>
            </a:pPr>
            <a:r>
              <a:rPr lang="en-US" altLang="ko-KR" sz="48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Inquiry</a:t>
            </a:r>
            <a:r>
              <a:rPr lang="en-US" sz="48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en-US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02-6919-9748(</a:t>
            </a:r>
            <a:r>
              <a:rPr lang="en-US" altLang="ko-KR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Da-Seul Kim</a:t>
            </a:r>
            <a:r>
              <a:rPr lang="en-US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0" name="Group 3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72" name="그룹 71">
            <a:extLst>
              <a:ext uri="{FF2B5EF4-FFF2-40B4-BE49-F238E27FC236}">
                <a16:creationId xmlns:a16="http://schemas.microsoft.com/office/drawing/2014/main" id="{989D4F47-B57C-452D-A521-BB49483EA3EB}"/>
              </a:ext>
            </a:extLst>
          </p:cNvPr>
          <p:cNvGrpSpPr/>
          <p:nvPr/>
        </p:nvGrpSpPr>
        <p:grpSpPr>
          <a:xfrm>
            <a:off x="1053846" y="14293850"/>
            <a:ext cx="838200" cy="7632700"/>
            <a:chOff x="1422400" y="14147800"/>
            <a:chExt cx="838200" cy="7632700"/>
          </a:xfrm>
        </p:grpSpPr>
        <p:grpSp>
          <p:nvGrpSpPr>
            <p:cNvPr id="71" name="그룹 70">
              <a:extLst>
                <a:ext uri="{FF2B5EF4-FFF2-40B4-BE49-F238E27FC236}">
                  <a16:creationId xmlns:a16="http://schemas.microsoft.com/office/drawing/2014/main" id="{BB6C82A3-B7E2-4C60-A533-487684058A1C}"/>
                </a:ext>
              </a:extLst>
            </p:cNvPr>
            <p:cNvGrpSpPr/>
            <p:nvPr/>
          </p:nvGrpSpPr>
          <p:grpSpPr>
            <a:xfrm>
              <a:off x="1422400" y="14147800"/>
              <a:ext cx="838200" cy="5397500"/>
              <a:chOff x="1422400" y="14147800"/>
              <a:chExt cx="838200" cy="5397500"/>
            </a:xfrm>
          </p:grpSpPr>
          <p:pic>
            <p:nvPicPr>
              <p:cNvPr id="31" name="Picture 31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22400" y="141478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32" name="Picture 32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22400" y="152781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33" name="Picture 33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22400" y="175514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34" name="Picture 34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22400" y="18630900"/>
                <a:ext cx="838200" cy="914400"/>
              </a:xfrm>
              <a:prstGeom prst="rect">
                <a:avLst/>
              </a:prstGeom>
            </p:spPr>
          </p:pic>
        </p:grpSp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22400" y="20866100"/>
              <a:ext cx="838200" cy="914400"/>
            </a:xfrm>
            <a:prstGeom prst="rect">
              <a:avLst/>
            </a:prstGeom>
          </p:spPr>
        </p:pic>
      </p:grpSp>
      <p:sp>
        <p:nvSpPr>
          <p:cNvPr id="36" name="TextBox 36"/>
          <p:cNvSpPr txBox="1"/>
          <p:nvPr/>
        </p:nvSpPr>
        <p:spPr>
          <a:xfrm>
            <a:off x="1968500" y="14077950"/>
            <a:ext cx="12534900" cy="7823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sz="48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Date &amp; time</a:t>
            </a:r>
            <a:r>
              <a:rPr lang="en-US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4/3(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Thu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)16:00~18:00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Location</a:t>
            </a:r>
            <a:r>
              <a:rPr lang="en-US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</a:t>
            </a:r>
            <a:r>
              <a:rPr lang="en-US" altLang="ko-KR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</a:t>
            </a:r>
            <a:r>
              <a:rPr lang="en-US" altLang="ko-KR" sz="4800" b="0" i="0" u="none" strike="noStrike" spc="-300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Banpo</a:t>
            </a:r>
            <a:r>
              <a:rPr lang="en-US" altLang="ko-KR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1-dong Community Daycare                   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       </a:t>
            </a:r>
            <a:r>
              <a:rPr lang="en-US" altLang="ko-KR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Center</a:t>
            </a:r>
            <a:endParaRPr lang="ko-KR" sz="4800" b="0" i="0" u="none" strike="noStrike" spc="-300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Recipient</a:t>
            </a:r>
            <a:r>
              <a:rPr lang="en-US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</a:t>
            </a:r>
            <a:r>
              <a:rPr lang="en-US" sz="4800" b="0" i="0" u="none" strike="noStrike" spc="-11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Family living in Seoul 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Content</a:t>
            </a:r>
            <a:r>
              <a:rPr lang="en-US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 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Family communication activity &amp;   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   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cooking activity</a:t>
            </a:r>
            <a:endParaRPr lang="ko-KR" sz="48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Inquiry</a:t>
            </a:r>
            <a:r>
              <a:rPr lang="en-US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</a:t>
            </a:r>
            <a:r>
              <a:rPr lang="en-US" sz="4800" b="0" i="0" u="none" strike="noStrike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02-6919-9760 (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Ha-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eun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Park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8" name="Group 3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074900" y="8483600"/>
            <a:ext cx="10934700" cy="1727200"/>
          </a:xfrm>
          <a:prstGeom prst="rect">
            <a:avLst/>
          </a:prstGeom>
        </p:spPr>
      </p:pic>
      <p:sp>
        <p:nvSpPr>
          <p:cNvPr id="40" name="TextBox 40"/>
          <p:cNvSpPr txBox="1"/>
          <p:nvPr/>
        </p:nvSpPr>
        <p:spPr>
          <a:xfrm>
            <a:off x="14798111" y="8547100"/>
            <a:ext cx="11399378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5400" b="0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Child-</a:t>
            </a:r>
            <a:r>
              <a:rPr lang="en-US" altLang="ko-KR" sz="5400" b="0" i="0" u="none" strike="noStrike" dirty="0" err="1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rearers</a:t>
            </a:r>
            <a:r>
              <a:rPr lang="en-US" altLang="ko-KR" sz="5400" b="0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Permanent Program</a:t>
            </a:r>
            <a:endParaRPr lang="ko-KR" sz="5400" b="0" i="0" u="none" strike="noStrike" dirty="0">
              <a:solidFill>
                <a:srgbClr val="FFFFFF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41" name="Group 4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92500" y="8483600"/>
            <a:ext cx="8470900" cy="1727200"/>
          </a:xfrm>
          <a:prstGeom prst="rect">
            <a:avLst/>
          </a:prstGeom>
        </p:spPr>
      </p:pic>
      <p:sp>
        <p:nvSpPr>
          <p:cNvPr id="43" name="TextBox 43"/>
          <p:cNvSpPr txBox="1"/>
          <p:nvPr/>
        </p:nvSpPr>
        <p:spPr>
          <a:xfrm>
            <a:off x="2575697" y="8555778"/>
            <a:ext cx="10464800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6600" b="0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Seoul Family School</a:t>
            </a:r>
            <a:endParaRPr lang="ko-KR" sz="6600" b="0" i="0" u="none" strike="noStrike" dirty="0">
              <a:solidFill>
                <a:srgbClr val="FFFFFF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13931900" y="2260600"/>
            <a:ext cx="952500" cy="2717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15300" b="0" i="0" u="none" strike="noStrike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·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701800" y="26682700"/>
            <a:ext cx="12230100" cy="1333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54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One more step in the forest with dad</a:t>
            </a:r>
            <a:endParaRPr lang="ko-KR" sz="5400" b="0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47" name="Group 4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8" name="Group 4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82700" y="29444950"/>
            <a:ext cx="838200" cy="914400"/>
          </a:xfrm>
          <a:prstGeom prst="rect">
            <a:avLst/>
          </a:prstGeom>
        </p:spPr>
      </p:pic>
      <p:pic>
        <p:nvPicPr>
          <p:cNvPr id="50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82700" y="30587950"/>
            <a:ext cx="838200" cy="914400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82700" y="31883350"/>
            <a:ext cx="838200" cy="914400"/>
          </a:xfrm>
          <a:prstGeom prst="rect">
            <a:avLst/>
          </a:prstGeom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82700" y="33254950"/>
            <a:ext cx="838200" cy="914400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82700" y="34626550"/>
            <a:ext cx="838200" cy="914400"/>
          </a:xfrm>
          <a:prstGeom prst="rect">
            <a:avLst/>
          </a:prstGeom>
        </p:spPr>
      </p:pic>
      <p:sp>
        <p:nvSpPr>
          <p:cNvPr id="54" name="TextBox 54"/>
          <p:cNvSpPr txBox="1"/>
          <p:nvPr/>
        </p:nvSpPr>
        <p:spPr>
          <a:xfrm>
            <a:off x="2400300" y="28333700"/>
            <a:ext cx="14782800" cy="7848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80940"/>
              </a:lnSpc>
            </a:pPr>
            <a:r>
              <a:rPr lang="en-US" altLang="ko-KR" sz="48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Date &amp; time</a:t>
            </a:r>
            <a:r>
              <a:rPr lang="en-US" sz="48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</a:t>
            </a:r>
            <a:r>
              <a:rPr lang="en-US" sz="4800" b="0" i="0" u="none" strike="noStrike" spc="-300" dirty="0">
                <a:solidFill>
                  <a:srgbClr val="78787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</a:t>
            </a:r>
            <a:r>
              <a:rPr lang="en-US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4/19(</a:t>
            </a:r>
            <a:r>
              <a:rPr lang="en-US" altLang="ko-KR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Sat</a:t>
            </a:r>
            <a:r>
              <a:rPr lang="en-US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 *</a:t>
            </a:r>
            <a:r>
              <a:rPr lang="en-US" altLang="ko-KR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Time TBD</a:t>
            </a:r>
            <a:endParaRPr lang="ko-KR" sz="4800" b="0" i="0" u="none" strike="noStrike" spc="-300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0940"/>
              </a:lnSpc>
            </a:pPr>
            <a:r>
              <a:rPr lang="en-US" altLang="ko-KR" sz="48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Location</a:t>
            </a:r>
            <a:r>
              <a:rPr lang="en-US" sz="48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</a:t>
            </a:r>
            <a:r>
              <a:rPr lang="en-US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</a:t>
            </a:r>
            <a:r>
              <a:rPr lang="en-US" altLang="ko-KR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Forest experience area in </a:t>
            </a:r>
            <a:r>
              <a:rPr lang="en-US" altLang="ko-KR" sz="4800" b="0" i="0" u="none" strike="noStrike" spc="-300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Seocho-gu</a:t>
            </a:r>
            <a:r>
              <a:rPr lang="en-US" altLang="ko-KR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</a:t>
            </a:r>
          </a:p>
          <a:p>
            <a:pPr lvl="0" algn="l">
              <a:lnSpc>
                <a:spcPct val="180940"/>
              </a:lnSpc>
            </a:pPr>
            <a:r>
              <a:rPr lang="en-US" altLang="ko-KR" sz="48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Recipient </a:t>
            </a:r>
            <a:r>
              <a:rPr lang="en-US" sz="48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:</a:t>
            </a:r>
            <a:r>
              <a:rPr lang="en-US" sz="4800" b="0" i="0" u="none" strike="noStrike" spc="-3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</a:t>
            </a:r>
            <a:r>
              <a:rPr lang="en-US" altLang="ko-KR" sz="4800" b="0" i="0" u="none" strike="noStrike" spc="-6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Male child-</a:t>
            </a:r>
            <a:r>
              <a:rPr lang="en-US" altLang="ko-KR" sz="4800" b="0" i="0" u="none" strike="noStrike" spc="-600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rearers</a:t>
            </a:r>
            <a:r>
              <a:rPr lang="en-US" altLang="ko-KR" sz="4800" b="0" i="0" u="none" strike="noStrike" spc="-6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&amp; children living in </a:t>
            </a:r>
            <a:r>
              <a:rPr lang="en-US" altLang="ko-KR" sz="4800" b="0" i="0" u="none" strike="noStrike" spc="-600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Seocho-gu</a:t>
            </a:r>
            <a:endParaRPr lang="ko-KR" sz="4800" b="0" i="0" u="none" strike="noStrike" spc="-600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0940"/>
              </a:lnSpc>
            </a:pPr>
            <a:r>
              <a:rPr lang="en-US" altLang="ko-KR" sz="48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Content</a:t>
            </a:r>
            <a:r>
              <a:rPr lang="en-US" sz="48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 </a:t>
            </a:r>
            <a:r>
              <a:rPr lang="en-US" altLang="ko-KR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Forest experience activities with dad</a:t>
            </a:r>
            <a:endParaRPr lang="ko-KR" sz="4800" b="0" i="0" u="none" strike="noStrike" spc="-300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0940"/>
              </a:lnSpc>
            </a:pPr>
            <a:r>
              <a:rPr lang="en-US" altLang="ko-KR" sz="48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Inquiry</a:t>
            </a:r>
            <a:r>
              <a:rPr lang="en-US" sz="48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 </a:t>
            </a:r>
            <a:r>
              <a:rPr lang="en-US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02-6919-9750(</a:t>
            </a:r>
            <a:r>
              <a:rPr lang="en-US" altLang="ko-KR" sz="4800" b="0" i="0" u="none" strike="noStrike" spc="-300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Geunjoong</a:t>
            </a:r>
            <a:r>
              <a:rPr lang="en-US" altLang="ko-KR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Lee</a:t>
            </a:r>
            <a:r>
              <a:rPr lang="en-US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</a:t>
            </a:r>
          </a:p>
        </p:txBody>
      </p:sp>
      <p:grpSp>
        <p:nvGrpSpPr>
          <p:cNvPr id="55" name="Group 5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6" name="Picture 5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92500" y="23952200"/>
            <a:ext cx="8521700" cy="1727200"/>
          </a:xfrm>
          <a:prstGeom prst="rect">
            <a:avLst/>
          </a:prstGeom>
        </p:spPr>
      </p:pic>
      <p:sp>
        <p:nvSpPr>
          <p:cNvPr id="57" name="TextBox 57"/>
          <p:cNvSpPr txBox="1"/>
          <p:nvPr/>
        </p:nvSpPr>
        <p:spPr>
          <a:xfrm>
            <a:off x="4102100" y="24066500"/>
            <a:ext cx="7150100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6600" b="0" i="0" u="none" strike="noStrike" spc="-600" dirty="0" err="1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</a:t>
            </a:r>
            <a:r>
              <a:rPr lang="en-US" altLang="ko-KR" sz="6600" b="0" i="0" u="none" strike="noStrike" spc="-600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Friend Daddy</a:t>
            </a:r>
            <a:endParaRPr lang="ko-KR" sz="6600" b="0" i="0" u="none" strike="noStrike" spc="-600" dirty="0">
              <a:solidFill>
                <a:srgbClr val="FFFFFF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sp>
        <p:nvSpPr>
          <p:cNvPr id="58" name="TextBox 58"/>
          <p:cNvSpPr txBox="1"/>
          <p:nvPr/>
        </p:nvSpPr>
        <p:spPr>
          <a:xfrm>
            <a:off x="14173200" y="26727150"/>
            <a:ext cx="12230100" cy="1333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6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Let's take care of the Earth</a:t>
            </a:r>
            <a:r>
              <a:rPr lang="en-US" sz="6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!</a:t>
            </a:r>
          </a:p>
        </p:txBody>
      </p:sp>
      <p:grpSp>
        <p:nvGrpSpPr>
          <p:cNvPr id="59" name="Group 5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60" name="Picture 6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503400" y="23952200"/>
            <a:ext cx="11988800" cy="1727200"/>
          </a:xfrm>
          <a:prstGeom prst="rect">
            <a:avLst/>
          </a:prstGeom>
        </p:spPr>
      </p:pic>
      <p:sp>
        <p:nvSpPr>
          <p:cNvPr id="61" name="TextBox 61"/>
          <p:cNvSpPr txBox="1"/>
          <p:nvPr/>
        </p:nvSpPr>
        <p:spPr>
          <a:xfrm>
            <a:off x="12553950" y="23992188"/>
            <a:ext cx="15887700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6000" b="0" i="0" u="none" strike="noStrike" spc="-300" dirty="0" err="1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Rearers</a:t>
            </a:r>
            <a:r>
              <a:rPr lang="en-US" altLang="ko-KR" sz="6000" b="0" i="0" u="none" strike="noStrike" spc="-300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-Child Permanent Program</a:t>
            </a:r>
            <a:endParaRPr lang="ko-KR" sz="6000" b="0" i="0" u="none" strike="noStrike" spc="-300" dirty="0">
              <a:solidFill>
                <a:srgbClr val="FFFFFF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62" name="Group 6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63" name="Group 6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8799AF05-CF53-4715-B484-8DA926A7BFF6}"/>
              </a:ext>
            </a:extLst>
          </p:cNvPr>
          <p:cNvGrpSpPr/>
          <p:nvPr/>
        </p:nvGrpSpPr>
        <p:grpSpPr>
          <a:xfrm>
            <a:off x="15074900" y="28606750"/>
            <a:ext cx="838200" cy="8686800"/>
            <a:chOff x="14084300" y="28814584"/>
            <a:chExt cx="838200" cy="8686800"/>
          </a:xfrm>
        </p:grpSpPr>
        <p:grpSp>
          <p:nvGrpSpPr>
            <p:cNvPr id="73" name="그룹 72">
              <a:extLst>
                <a:ext uri="{FF2B5EF4-FFF2-40B4-BE49-F238E27FC236}">
                  <a16:creationId xmlns:a16="http://schemas.microsoft.com/office/drawing/2014/main" id="{413DC704-65C8-4596-9075-20A54B27C783}"/>
                </a:ext>
              </a:extLst>
            </p:cNvPr>
            <p:cNvGrpSpPr/>
            <p:nvPr/>
          </p:nvGrpSpPr>
          <p:grpSpPr>
            <a:xfrm>
              <a:off x="14084300" y="28814584"/>
              <a:ext cx="838200" cy="7467600"/>
              <a:chOff x="14084300" y="28814584"/>
              <a:chExt cx="838200" cy="7467600"/>
            </a:xfrm>
          </p:grpSpPr>
          <p:pic>
            <p:nvPicPr>
              <p:cNvPr id="64" name="Picture 64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084300" y="28814584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65" name="Picture 65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084300" y="30948184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66" name="Picture 66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084300" y="33234184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67" name="Picture 67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084300" y="35367784"/>
                <a:ext cx="838200" cy="914400"/>
              </a:xfrm>
              <a:prstGeom prst="rect">
                <a:avLst/>
              </a:prstGeom>
            </p:spPr>
          </p:pic>
        </p:grpSp>
        <p:pic>
          <p:nvPicPr>
            <p:cNvPr id="68" name="Picture 6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084300" y="36586984"/>
              <a:ext cx="838200" cy="914400"/>
            </a:xfrm>
            <a:prstGeom prst="rect">
              <a:avLst/>
            </a:prstGeom>
          </p:spPr>
        </p:pic>
      </p:grpSp>
      <p:sp>
        <p:nvSpPr>
          <p:cNvPr id="69" name="TextBox 69"/>
          <p:cNvSpPr txBox="1"/>
          <p:nvPr/>
        </p:nvSpPr>
        <p:spPr>
          <a:xfrm>
            <a:off x="16024654" y="28557666"/>
            <a:ext cx="14351000" cy="8559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Date &amp; time</a:t>
            </a:r>
            <a:r>
              <a:rPr lang="en-US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en-US" sz="4800" b="0" i="0" u="none" strike="noStrike" spc="1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4/4,4/11(</a:t>
            </a:r>
            <a:r>
              <a:rPr lang="en-US" altLang="ko-KR" sz="4800" b="0" i="0" u="none" strike="noStrike" spc="1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Fri</a:t>
            </a:r>
            <a:r>
              <a:rPr lang="en-US" sz="4800" b="0" i="0" u="none" strike="noStrike" spc="1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 17:30~18:30</a:t>
            </a:r>
          </a:p>
          <a:p>
            <a:pPr lvl="0" algn="l">
              <a:lnSpc>
                <a:spcPct val="150000"/>
              </a:lnSpc>
            </a:pPr>
            <a:r>
              <a:rPr lang="en-US" sz="4800" b="0" i="0" u="none" strike="noStrike" spc="100" dirty="0">
                <a:solidFill>
                  <a:srgbClr val="FC523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           </a:t>
            </a:r>
            <a:r>
              <a:rPr lang="en-US" sz="4800" b="0" i="0" u="none" strike="noStrike" spc="1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4/18, 4/25(</a:t>
            </a:r>
            <a:r>
              <a:rPr lang="en-US" altLang="ko-KR" sz="4800" b="0" i="0" u="none" strike="noStrike" spc="1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Fri</a:t>
            </a:r>
            <a:r>
              <a:rPr lang="en-US" sz="4800" b="0" i="0" u="none" strike="noStrike" spc="1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 19:30~20:30</a:t>
            </a:r>
          </a:p>
          <a:p>
            <a:pPr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Location</a:t>
            </a:r>
            <a:r>
              <a:rPr lang="en-US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 </a:t>
            </a:r>
            <a:r>
              <a:rPr lang="en-US" altLang="ko-KR" sz="4800" b="0" i="0" u="none" strike="noStrike" spc="-7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</a:t>
            </a:r>
            <a:r>
              <a:rPr lang="en-US" altLang="ko-KR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Joint childcare sharing center play </a:t>
            </a:r>
          </a:p>
          <a:p>
            <a:pPr>
              <a:lnSpc>
                <a:spcPct val="150000"/>
              </a:lnSpc>
            </a:pPr>
            <a:r>
              <a:rPr lang="en-US" altLang="ko-KR" sz="48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      space/classroom</a:t>
            </a:r>
            <a:endParaRPr lang="ko-KR" sz="4800" b="0" i="0" u="none" strike="noStrike" spc="-300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Recipient</a:t>
            </a:r>
            <a:r>
              <a:rPr lang="en-US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Child-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rearers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and children </a:t>
            </a:r>
          </a:p>
          <a:p>
            <a:pPr lvl="0" algn="l">
              <a:lnSpc>
                <a:spcPct val="150000"/>
              </a:lnSpc>
            </a:pPr>
            <a:r>
              <a:rPr lang="en-US" altLang="ko-KR" sz="48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   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living in 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Seocho-gu</a:t>
            </a:r>
            <a:endParaRPr lang="ko-KR" sz="48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Content</a:t>
            </a:r>
            <a:r>
              <a:rPr lang="en-US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</a:t>
            </a:r>
            <a:r>
              <a:rPr lang="en-US" sz="4800" b="0" i="0" u="none" strike="noStrike" spc="-2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Upcycling education and crafting</a:t>
            </a:r>
            <a:endParaRPr lang="ko-KR" sz="48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50000"/>
              </a:lnSpc>
            </a:pP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Inquiry</a:t>
            </a:r>
            <a:r>
              <a:rPr lang="en-US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02-6919-9748(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Da-Seul Kim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56BA8CC-1E61-201D-6B63-D160ABFBDD17}"/>
              </a:ext>
            </a:extLst>
          </p:cNvPr>
          <p:cNvSpPr txBox="1"/>
          <p:nvPr/>
        </p:nvSpPr>
        <p:spPr>
          <a:xfrm>
            <a:off x="278891" y="1465173"/>
            <a:ext cx="29768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400" b="1" spc="-300" dirty="0">
                <a:ln w="76200">
                  <a:solidFill>
                    <a:schemeClr val="bg1"/>
                  </a:solidFill>
                </a:ln>
                <a:solidFill>
                  <a:srgbClr val="0070C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Joint Childcare </a:t>
            </a:r>
            <a:r>
              <a:rPr lang="en-US" altLang="ko-KR" sz="14400" b="1" spc="-300" dirty="0" err="1">
                <a:ln w="76200">
                  <a:solidFill>
                    <a:schemeClr val="bg1"/>
                  </a:solidFill>
                </a:ln>
                <a:solidFill>
                  <a:srgbClr val="0070C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SharingCenter</a:t>
            </a:r>
            <a:r>
              <a:rPr lang="en-US" altLang="ko-KR" sz="14400" b="1" spc="-300" dirty="0">
                <a:ln w="76200">
                  <a:solidFill>
                    <a:schemeClr val="bg1"/>
                  </a:solidFill>
                </a:ln>
                <a:solidFill>
                  <a:srgbClr val="0070C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(Center 2)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9900" y="32359600"/>
            <a:ext cx="29768800" cy="10452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500" y="-4241800"/>
            <a:ext cx="8902700" cy="849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5400" y="-2387600"/>
            <a:ext cx="7505700" cy="764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1800" y="-3378200"/>
            <a:ext cx="7632700" cy="7340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100000">
            <a:off x="-990600" y="101600"/>
            <a:ext cx="3543300" cy="60833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69900" y="5257800"/>
            <a:ext cx="2171700" cy="20701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11800" y="-736600"/>
            <a:ext cx="3009900" cy="2870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140000">
            <a:off x="27520900" y="5613400"/>
            <a:ext cx="1879600" cy="1816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4100" y="2133600"/>
            <a:ext cx="1155700" cy="11176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56200" y="2387600"/>
            <a:ext cx="1155700" cy="11176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620000">
            <a:off x="8077200" y="-2438400"/>
            <a:ext cx="2832100" cy="48641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11460000">
            <a:off x="20916900" y="-990600"/>
            <a:ext cx="2832100" cy="48641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55100" y="1358900"/>
            <a:ext cx="1155700" cy="11176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25300" y="3403600"/>
            <a:ext cx="1155700" cy="11176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860000">
            <a:off x="27393900" y="1816100"/>
            <a:ext cx="2832100" cy="48641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83800" y="39535100"/>
            <a:ext cx="8636000" cy="2743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alphaModFix amt="80000"/>
          </a:blip>
          <a:stretch>
            <a:fillRect/>
          </a:stretch>
        </p:blipFill>
        <p:spPr>
          <a:xfrm>
            <a:off x="762000" y="6299200"/>
            <a:ext cx="27279600" cy="327406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087600" y="29603700"/>
            <a:ext cx="11544300" cy="72009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214600" y="26098500"/>
            <a:ext cx="11430000" cy="212090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3619500" y="26822400"/>
            <a:ext cx="8216900" cy="1333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Global Aura Chamber</a:t>
            </a:r>
            <a:endParaRPr lang="ko-KR" sz="7500" b="0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8C6AD95C-C17D-42C1-AA58-D27809A06FD3}"/>
              </a:ext>
            </a:extLst>
          </p:cNvPr>
          <p:cNvGrpSpPr/>
          <p:nvPr/>
        </p:nvGrpSpPr>
        <p:grpSpPr>
          <a:xfrm>
            <a:off x="2616200" y="24422100"/>
            <a:ext cx="15900400" cy="1727200"/>
            <a:chOff x="3429000" y="24384000"/>
            <a:chExt cx="10769600" cy="1727200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429000" y="24384000"/>
              <a:ext cx="10769600" cy="1727200"/>
            </a:xfrm>
            <a:prstGeom prst="rect">
              <a:avLst/>
            </a:prstGeom>
          </p:spPr>
        </p:pic>
        <p:sp>
          <p:nvSpPr>
            <p:cNvPr id="24" name="TextBox 24"/>
            <p:cNvSpPr txBox="1"/>
            <p:nvPr/>
          </p:nvSpPr>
          <p:spPr>
            <a:xfrm>
              <a:off x="3761026" y="24413691"/>
              <a:ext cx="10139956" cy="14224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16199"/>
                </a:lnSpc>
              </a:pPr>
              <a:r>
                <a:rPr lang="en-US" altLang="ko-KR" sz="7200" b="0" i="0" u="none" strike="noStrike" dirty="0">
                  <a:solidFill>
                    <a:srgbClr val="FFFFFF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Multicultural family growth support</a:t>
              </a:r>
              <a:endParaRPr lang="ko-KR" sz="7200" b="0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6" name="Group 2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60600" y="29019500"/>
            <a:ext cx="838200" cy="9144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60600" y="30657800"/>
            <a:ext cx="838200" cy="9144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60600" y="32423100"/>
            <a:ext cx="838200" cy="91440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60600" y="34023300"/>
            <a:ext cx="838200" cy="9144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60600" y="35750500"/>
            <a:ext cx="838200" cy="914400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3429000" y="28702000"/>
            <a:ext cx="13017500" cy="7848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80940"/>
              </a:lnSpc>
            </a:pP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Date &amp; time</a:t>
            </a:r>
            <a:r>
              <a:rPr lang="en-US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Every Wednesday 14:30-19:00</a:t>
            </a:r>
            <a:endParaRPr lang="en-US" sz="48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0940"/>
              </a:lnSpc>
            </a:pP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Location</a:t>
            </a:r>
            <a:r>
              <a:rPr lang="en-US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 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Eomma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Healing Center</a:t>
            </a:r>
            <a:endParaRPr lang="ko-KR" sz="48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0940"/>
              </a:lnSpc>
            </a:pP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Recipient</a:t>
            </a:r>
            <a:r>
              <a:rPr lang="en-US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5 multicultural children and 1 adult </a:t>
            </a: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Content</a:t>
            </a:r>
            <a:r>
              <a:rPr lang="en-US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Violin, Viola 1:1 Lessons</a:t>
            </a:r>
            <a:endParaRPr lang="ko-KR" sz="4800" b="0" i="0" u="none" strike="noStrike" spc="-500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0940"/>
              </a:lnSpc>
            </a:pP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Inquiry</a:t>
            </a:r>
            <a:r>
              <a:rPr lang="en-US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070-7477-2404(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Seulgi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Park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</a:t>
            </a:r>
          </a:p>
        </p:txBody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16200" y="13068300"/>
            <a:ext cx="10769600" cy="7315200"/>
          </a:xfrm>
          <a:prstGeom prst="rect">
            <a:avLst/>
          </a:prstGeom>
        </p:spPr>
      </p:pic>
      <p:sp>
        <p:nvSpPr>
          <p:cNvPr id="35" name="TextBox 35"/>
          <p:cNvSpPr txBox="1"/>
          <p:nvPr/>
        </p:nvSpPr>
        <p:spPr>
          <a:xfrm>
            <a:off x="16598900" y="12509500"/>
            <a:ext cx="10769600" cy="1333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altLang="ko-KR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Parent-Child Recipient</a:t>
            </a:r>
            <a:endParaRPr lang="en-US" sz="7500" b="0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36" name="Group 3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014700" y="10248900"/>
            <a:ext cx="9182100" cy="1727200"/>
          </a:xfrm>
          <a:prstGeom prst="rect">
            <a:avLst/>
          </a:prstGeom>
        </p:spPr>
      </p:pic>
      <p:sp>
        <p:nvSpPr>
          <p:cNvPr id="38" name="TextBox 38"/>
          <p:cNvSpPr txBox="1"/>
          <p:nvPr/>
        </p:nvSpPr>
        <p:spPr>
          <a:xfrm>
            <a:off x="16065500" y="10344150"/>
            <a:ext cx="8978900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8000" b="0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F(Family)-DAY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0" name="Group 4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1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173200" y="15043150"/>
            <a:ext cx="838200" cy="914400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173200" y="16338550"/>
            <a:ext cx="838200" cy="91440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249400" y="17633950"/>
            <a:ext cx="838200" cy="914400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325600" y="19005550"/>
            <a:ext cx="838200" cy="914400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401800" y="20300950"/>
            <a:ext cx="838200" cy="914400"/>
          </a:xfrm>
          <a:prstGeom prst="rect">
            <a:avLst/>
          </a:prstGeom>
        </p:spPr>
      </p:pic>
      <p:sp>
        <p:nvSpPr>
          <p:cNvPr id="46" name="TextBox 46"/>
          <p:cNvSpPr txBox="1"/>
          <p:nvPr/>
        </p:nvSpPr>
        <p:spPr>
          <a:xfrm>
            <a:off x="15417802" y="13970000"/>
            <a:ext cx="13017500" cy="7848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80940"/>
              </a:lnSpc>
            </a:pP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Date &amp; time</a:t>
            </a:r>
            <a:r>
              <a:rPr lang="en-US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4/16(</a:t>
            </a:r>
            <a:r>
              <a:rPr lang="en-US" sz="48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Wed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 ) * Time TBD</a:t>
            </a:r>
            <a:endParaRPr lang="ko-KR" sz="48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0940"/>
              </a:lnSpc>
            </a:pP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Location</a:t>
            </a:r>
            <a:r>
              <a:rPr lang="en-US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Eomma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Healing Center</a:t>
            </a:r>
            <a:endParaRPr lang="ko-KR" sz="48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0940"/>
              </a:lnSpc>
            </a:pP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Recipient</a:t>
            </a:r>
            <a:r>
              <a:rPr lang="en-US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Parents and children in 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Seocho-gu</a:t>
            </a:r>
            <a:endParaRPr lang="ko-KR" sz="48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0940"/>
              </a:lnSpc>
            </a:pP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Content</a:t>
            </a:r>
            <a:r>
              <a:rPr lang="en-US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Parent-Child Programs</a:t>
            </a:r>
            <a:endParaRPr lang="ko-KR" sz="48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0940"/>
              </a:lnSpc>
            </a:pPr>
            <a:r>
              <a:rPr lang="en-US" altLang="ko-KR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Inquiry</a:t>
            </a:r>
            <a:r>
              <a:rPr lang="en-US" sz="48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02-573-2010(</a:t>
            </a:r>
            <a:r>
              <a:rPr lang="en-US" altLang="ko-KR" sz="48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Yeseul</a:t>
            </a:r>
            <a:r>
              <a:rPr lang="en-US" altLang="ko-KR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Moon</a:t>
            </a:r>
            <a:r>
              <a:rPr lang="en-US" sz="48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1794D0A-DD69-45C6-B6C4-EAB050B1AAC8}"/>
              </a:ext>
            </a:extLst>
          </p:cNvPr>
          <p:cNvSpPr txBox="1"/>
          <p:nvPr/>
        </p:nvSpPr>
        <p:spPr>
          <a:xfrm>
            <a:off x="0" y="4535207"/>
            <a:ext cx="29768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400" b="1" spc="-600" dirty="0" err="1">
                <a:ln w="76200">
                  <a:solidFill>
                    <a:schemeClr val="bg1"/>
                  </a:solidFill>
                </a:ln>
                <a:solidFill>
                  <a:srgbClr val="EC8CCA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Seocho</a:t>
            </a:r>
            <a:r>
              <a:rPr lang="en-US" altLang="ko-KR" sz="14400" b="1" spc="-600" dirty="0">
                <a:ln w="76200">
                  <a:solidFill>
                    <a:schemeClr val="bg1"/>
                  </a:solidFill>
                </a:ln>
                <a:solidFill>
                  <a:srgbClr val="EC8CCA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</a:t>
            </a:r>
            <a:r>
              <a:rPr lang="en-US" altLang="ko-KR" sz="14400" b="1" spc="-600" dirty="0" err="1">
                <a:ln w="76200">
                  <a:solidFill>
                    <a:schemeClr val="bg1"/>
                  </a:solidFill>
                </a:ln>
                <a:solidFill>
                  <a:srgbClr val="EC8CCA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Eomma</a:t>
            </a:r>
            <a:r>
              <a:rPr lang="en-US" altLang="ko-KR" sz="14400" b="1" spc="-600" dirty="0">
                <a:ln w="76200">
                  <a:solidFill>
                    <a:schemeClr val="bg1"/>
                  </a:solidFill>
                </a:ln>
                <a:solidFill>
                  <a:srgbClr val="EC8CCA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Healing Center</a:t>
            </a:r>
          </a:p>
          <a:p>
            <a:pPr algn="ctr"/>
            <a:r>
              <a:rPr lang="en-US" altLang="ko-KR" sz="14400" b="1" spc="-600" dirty="0">
                <a:ln w="76200">
                  <a:solidFill>
                    <a:schemeClr val="bg1"/>
                  </a:solidFill>
                </a:ln>
                <a:solidFill>
                  <a:srgbClr val="EC8CCA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(Center 3)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2419</Words>
  <Application>Microsoft Office PowerPoint</Application>
  <PresentationFormat>사용자 지정</PresentationFormat>
  <Paragraphs>421</Paragraphs>
  <Slides>14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20" baseType="lpstr">
      <vt:lpstr>서울남산체 EB</vt:lpstr>
      <vt:lpstr>서울한강 장체 B</vt:lpstr>
      <vt:lpstr>서울남산체 M</vt:lpstr>
      <vt:lpstr>Calibri</vt:lpstr>
      <vt:lpstr>Arial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cp:lastModifiedBy>가족센터서초</cp:lastModifiedBy>
  <cp:revision>84</cp:revision>
  <dcterms:created xsi:type="dcterms:W3CDTF">2006-08-16T00:00:00Z</dcterms:created>
  <dcterms:modified xsi:type="dcterms:W3CDTF">2025-04-02T04:10:40Z</dcterms:modified>
</cp:coreProperties>
</file>